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drawings/drawing4.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 id="2147483678" r:id="rId2"/>
    <p:sldMasterId id="2147483770" r:id="rId3"/>
    <p:sldMasterId id="2147483776" r:id="rId4"/>
    <p:sldMasterId id="2147483789" r:id="rId5"/>
    <p:sldMasterId id="2147483798" r:id="rId6"/>
  </p:sldMasterIdLst>
  <p:notesMasterIdLst>
    <p:notesMasterId r:id="rId33"/>
  </p:notesMasterIdLst>
  <p:handoutMasterIdLst>
    <p:handoutMasterId r:id="rId34"/>
  </p:handoutMasterIdLst>
  <p:sldIdLst>
    <p:sldId id="358" r:id="rId7"/>
    <p:sldId id="625" r:id="rId8"/>
    <p:sldId id="614" r:id="rId9"/>
    <p:sldId id="615" r:id="rId10"/>
    <p:sldId id="616" r:id="rId11"/>
    <p:sldId id="617" r:id="rId12"/>
    <p:sldId id="613" r:id="rId13"/>
    <p:sldId id="618" r:id="rId14"/>
    <p:sldId id="385" r:id="rId15"/>
    <p:sldId id="619" r:id="rId16"/>
    <p:sldId id="621" r:id="rId17"/>
    <p:sldId id="620" r:id="rId18"/>
    <p:sldId id="624" r:id="rId19"/>
    <p:sldId id="550" r:id="rId20"/>
    <p:sldId id="493" r:id="rId21"/>
    <p:sldId id="396" r:id="rId22"/>
    <p:sldId id="622" r:id="rId23"/>
    <p:sldId id="611" r:id="rId24"/>
    <p:sldId id="494" r:id="rId25"/>
    <p:sldId id="594" r:id="rId26"/>
    <p:sldId id="596" r:id="rId27"/>
    <p:sldId id="599" r:id="rId28"/>
    <p:sldId id="601" r:id="rId29"/>
    <p:sldId id="495" r:id="rId30"/>
    <p:sldId id="612" r:id="rId31"/>
    <p:sldId id="484" r:id="rId32"/>
  </p:sldIdLst>
  <p:sldSz cx="9144000" cy="5143500" type="screen16x9"/>
  <p:notesSz cx="6797675" cy="9926638"/>
  <p:defaultTextStyle>
    <a:defPPr>
      <a:defRPr lang="zh-TW"/>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陳語喬" initials="陳語喬" lastIdx="8" clrIdx="0"/>
  <p:cmAuthor id="1" name="林天鉞" initials="林天鉞"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8E40"/>
    <a:srgbClr val="36A0DA"/>
    <a:srgbClr val="EF863F"/>
    <a:srgbClr val="BF4C49"/>
    <a:srgbClr val="0070BF"/>
    <a:srgbClr val="E60033"/>
    <a:srgbClr val="AD403D"/>
    <a:srgbClr val="FF97AD"/>
    <a:srgbClr val="FC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587" autoAdjust="0"/>
    <p:restoredTop sz="86427" autoAdjust="0"/>
  </p:normalViewPr>
  <p:slideViewPr>
    <p:cSldViewPr>
      <p:cViewPr varScale="1">
        <p:scale>
          <a:sx n="146" d="100"/>
          <a:sy n="146" d="100"/>
        </p:scale>
        <p:origin x="1200" y="120"/>
      </p:cViewPr>
      <p:guideLst>
        <p:guide orient="horz" pos="2160"/>
        <p:guide pos="3840"/>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8620"/>
    </p:cViewPr>
  </p:sorterViewPr>
  <p:notesViewPr>
    <p:cSldViewPr>
      <p:cViewPr varScale="1">
        <p:scale>
          <a:sx n="51" d="100"/>
          <a:sy n="51" d="100"/>
        </p:scale>
        <p:origin x="262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D:\&#33889;&#33796;&#29579;\IR-&#23565;&#22806;&#35498;&#26126;\IR%20PPT\&#20844;&#21496;&#31777;&#22577;&#24213;&#31295;-2024.05.10.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1" Type="http://schemas.openxmlformats.org/officeDocument/2006/relationships/oleObject" Target="file:///D:\&#33889;&#33796;&#29579;\IR-&#23565;&#22806;&#35498;&#26126;\IR%20PPT\&#20844;&#21496;&#31777;&#22577;&#24213;&#31295;-2024.05.10.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zh-TW" altLang="en-US" sz="2000" b="1" i="0" u="none" strike="noStrike" kern="1200" spc="0" baseline="0">
                <a:solidFill>
                  <a:schemeClr val="tx1"/>
                </a:solidFill>
                <a:latin typeface="微軟正黑體" panose="020B0604030504040204" pitchFamily="34" charset="-120"/>
                <a:ea typeface="微軟正黑體" panose="020B0604030504040204" pitchFamily="34" charset="-120"/>
                <a:cs typeface="+mn-cs"/>
              </a:defRPr>
            </a:pPr>
            <a:r>
              <a:rPr lang="en-US" altLang="en-US" sz="2000" b="1" i="0" u="none" strike="noStrike" kern="1200" spc="0" baseline="0" dirty="0">
                <a:solidFill>
                  <a:schemeClr val="tx1"/>
                </a:solidFill>
                <a:latin typeface="微軟正黑體" panose="020B0604030504040204" pitchFamily="34" charset="-120"/>
                <a:ea typeface="微軟正黑體" panose="020B0604030504040204" pitchFamily="34" charset="-120"/>
                <a:cs typeface="+mn-cs"/>
              </a:rPr>
              <a:t>2024.Q1</a:t>
            </a:r>
            <a:r>
              <a:rPr lang="zh-TW" altLang="en-US" sz="2000" b="1" i="0" u="none" strike="noStrike" kern="1200" spc="0" baseline="0" dirty="0">
                <a:solidFill>
                  <a:schemeClr val="tx1"/>
                </a:solidFill>
                <a:latin typeface="微軟正黑體" panose="020B0604030504040204" pitchFamily="34" charset="-120"/>
                <a:ea typeface="微軟正黑體" panose="020B0604030504040204" pitchFamily="34" charset="-120"/>
                <a:cs typeface="+mn-cs"/>
              </a:rPr>
              <a:t>營收</a:t>
            </a:r>
          </a:p>
        </c:rich>
      </c:tx>
      <c:layout>
        <c:manualLayout>
          <c:xMode val="edge"/>
          <c:yMode val="edge"/>
          <c:x val="0.25200506928718341"/>
          <c:y val="0.17491566724554503"/>
        </c:manualLayout>
      </c:layout>
      <c:overlay val="0"/>
      <c:spPr>
        <a:noFill/>
        <a:ln>
          <a:noFill/>
        </a:ln>
        <a:effectLst/>
      </c:spPr>
    </c:title>
    <c:autoTitleDeleted val="0"/>
    <c:plotArea>
      <c:layout>
        <c:manualLayout>
          <c:layoutTarget val="inner"/>
          <c:xMode val="edge"/>
          <c:yMode val="edge"/>
          <c:x val="9.0449102833122116E-2"/>
          <c:y val="0.32320227429880138"/>
          <c:w val="0.71044203907229275"/>
          <c:h val="0.50366504053097871"/>
        </c:manualLayout>
      </c:layout>
      <c:doughnutChart>
        <c:varyColors val="1"/>
        <c:ser>
          <c:idx val="0"/>
          <c:order val="0"/>
          <c:tx>
            <c:strRef>
              <c:f>'P4 三大核心事業體'!$C$6</c:f>
              <c:strCache>
                <c:ptCount val="1"/>
                <c:pt idx="0">
                  <c:v>2024.Q1營收</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59A3-42D9-9F83-3B6BFBD4975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59A3-42D9-9F83-3B6BFBD49752}"/>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59A3-42D9-9F83-3B6BFBD4975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'P4 三大核心事業體'!$B$7:$B$9</c:f>
              <c:strCache>
                <c:ptCount val="3"/>
                <c:pt idx="0">
                  <c:v>葡萄王</c:v>
                </c:pt>
                <c:pt idx="1">
                  <c:v>葡眾</c:v>
                </c:pt>
                <c:pt idx="2">
                  <c:v>上海</c:v>
                </c:pt>
              </c:strCache>
            </c:strRef>
          </c:cat>
          <c:val>
            <c:numRef>
              <c:f>'P4 三大核心事業體'!$C$7:$C$9</c:f>
              <c:numCache>
                <c:formatCode>0%</c:formatCode>
                <c:ptCount val="3"/>
                <c:pt idx="0">
                  <c:v>0.118023008095441</c:v>
                </c:pt>
                <c:pt idx="1">
                  <c:v>0.75926714955262042</c:v>
                </c:pt>
                <c:pt idx="2">
                  <c:v>0.12270984235193863</c:v>
                </c:pt>
              </c:numCache>
            </c:numRef>
          </c:val>
          <c:extLst>
            <c:ext xmlns:c16="http://schemas.microsoft.com/office/drawing/2014/chart" uri="{C3380CC4-5D6E-409C-BE32-E72D297353CC}">
              <c16:uniqueId val="{00000006-59A3-42D9-9F83-3B6BFBD49752}"/>
            </c:ext>
          </c:extLst>
        </c:ser>
        <c:dLbls>
          <c:showLegendKey val="0"/>
          <c:showVal val="1"/>
          <c:showCatName val="0"/>
          <c:showSerName val="0"/>
          <c:showPercent val="0"/>
          <c:showBubbleSize val="0"/>
          <c:showLeaderLines val="1"/>
        </c:dLbls>
        <c:firstSliceAng val="0"/>
        <c:holeSize val="50"/>
      </c:doughnutChart>
    </c:plotArea>
    <c:legend>
      <c:legendPos val="r"/>
      <c:layout>
        <c:manualLayout>
          <c:xMode val="edge"/>
          <c:yMode val="edge"/>
          <c:x val="0.81746161677019935"/>
          <c:y val="0.26816274292124304"/>
          <c:w val="0.15087611410051316"/>
          <c:h val="0.155600828267984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txPr>
    <a:bodyPr/>
    <a:lstStyle/>
    <a:p>
      <a:pPr>
        <a:defRPr/>
      </a:pPr>
      <a:endParaRPr lang="zh-TW"/>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339537823493883E-2"/>
          <c:y val="2.6167436915173554E-2"/>
          <c:w val="0.95582222540998674"/>
          <c:h val="0.6576700300087015"/>
        </c:manualLayout>
      </c:layout>
      <c:lineChart>
        <c:grouping val="standard"/>
        <c:varyColors val="0"/>
        <c:ser>
          <c:idx val="0"/>
          <c:order val="0"/>
          <c:spPr>
            <a:ln w="25400" cap="flat" cmpd="sng" algn="ctr">
              <a:solidFill>
                <a:schemeClr val="accent1"/>
              </a:solidFill>
              <a:prstDash val="solid"/>
            </a:ln>
            <a:effectLst/>
          </c:spPr>
          <c:marker>
            <c:spPr>
              <a:solidFill>
                <a:schemeClr val="lt1"/>
              </a:solidFill>
              <a:ln w="25400" cap="flat" cmpd="sng" algn="ctr">
                <a:solidFill>
                  <a:schemeClr val="accent1"/>
                </a:solidFill>
                <a:prstDash val="solid"/>
              </a:ln>
              <a:effectLst/>
            </c:spPr>
          </c:marker>
          <c:cat>
            <c:strRef>
              <c:f>Sheet1!$A$1:$L$1</c:f>
              <c:strCache>
                <c:ptCount val="12"/>
                <c:pt idx="0">
                  <c:v>Jan
</c:v>
                </c:pt>
                <c:pt idx="1">
                  <c:v>Feb
</c:v>
                </c:pt>
                <c:pt idx="2">
                  <c:v>Mar
</c:v>
                </c:pt>
                <c:pt idx="3">
                  <c:v>Apr
</c:v>
                </c:pt>
                <c:pt idx="4">
                  <c:v>May
</c:v>
                </c:pt>
                <c:pt idx="5">
                  <c:v>Jun
</c:v>
                </c:pt>
                <c:pt idx="6">
                  <c:v>Jul
</c:v>
                </c:pt>
                <c:pt idx="7">
                  <c:v>Aug
</c:v>
                </c:pt>
                <c:pt idx="8">
                  <c:v>Sep
</c:v>
                </c:pt>
                <c:pt idx="9">
                  <c:v>Oct
</c:v>
                </c:pt>
                <c:pt idx="10">
                  <c:v>Nov
</c:v>
                </c:pt>
                <c:pt idx="11">
                  <c:v>Dec
</c:v>
                </c:pt>
              </c:strCache>
            </c:strRef>
          </c:cat>
          <c:val>
            <c:numRef>
              <c:f>Sheet1!#REF!</c:f>
              <c:numCache>
                <c:formatCode>General</c:formatCode>
                <c:ptCount val="1"/>
                <c:pt idx="0">
                  <c:v>1</c:v>
                </c:pt>
              </c:numCache>
            </c:numRef>
          </c:val>
          <c:smooth val="0"/>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A-621A-45D3-B89C-3B930BB1DCAE}"/>
            </c:ext>
          </c:extLst>
        </c:ser>
        <c:ser>
          <c:idx val="1"/>
          <c:order val="1"/>
          <c:spPr>
            <a:ln w="25400" cap="flat" cmpd="sng" algn="ctr">
              <a:solidFill>
                <a:schemeClr val="accent3"/>
              </a:solidFill>
              <a:prstDash val="solid"/>
            </a:ln>
            <a:effectLst/>
          </c:spPr>
          <c:marker>
            <c:symbol val="diamond"/>
            <c:size val="5"/>
            <c:spPr>
              <a:solidFill>
                <a:schemeClr val="lt1"/>
              </a:solidFill>
              <a:ln w="25400" cap="flat" cmpd="sng" algn="ctr">
                <a:solidFill>
                  <a:schemeClr val="accent3"/>
                </a:solidFill>
                <a:prstDash val="solid"/>
              </a:ln>
              <a:effectLst/>
            </c:spPr>
          </c:marker>
          <c:cat>
            <c:strRef>
              <c:f>Sheet1!$A$1:$L$1</c:f>
              <c:strCache>
                <c:ptCount val="12"/>
                <c:pt idx="0">
                  <c:v>Jan
</c:v>
                </c:pt>
                <c:pt idx="1">
                  <c:v>Feb
</c:v>
                </c:pt>
                <c:pt idx="2">
                  <c:v>Mar
</c:v>
                </c:pt>
                <c:pt idx="3">
                  <c:v>Apr
</c:v>
                </c:pt>
                <c:pt idx="4">
                  <c:v>May
</c:v>
                </c:pt>
                <c:pt idx="5">
                  <c:v>Jun
</c:v>
                </c:pt>
                <c:pt idx="6">
                  <c:v>Jul
</c:v>
                </c:pt>
                <c:pt idx="7">
                  <c:v>Aug
</c:v>
                </c:pt>
                <c:pt idx="8">
                  <c:v>Sep
</c:v>
                </c:pt>
                <c:pt idx="9">
                  <c:v>Oct
</c:v>
                </c:pt>
                <c:pt idx="10">
                  <c:v>Nov
</c:v>
                </c:pt>
                <c:pt idx="11">
                  <c:v>Dec
</c:v>
                </c:pt>
              </c:strCache>
            </c:strRef>
          </c:cat>
          <c:val>
            <c:numRef>
              <c:f>Sheet1!$A$2:$L$2</c:f>
              <c:numCache>
                <c:formatCode>_-* #,##0_-;\-* #,##0_-;_-* "-"??_-;_-@_-</c:formatCode>
                <c:ptCount val="12"/>
                <c:pt idx="0">
                  <c:v>520372</c:v>
                </c:pt>
                <c:pt idx="1">
                  <c:v>471366</c:v>
                </c:pt>
                <c:pt idx="2">
                  <c:v>794149</c:v>
                </c:pt>
                <c:pt idx="3">
                  <c:v>636695</c:v>
                </c:pt>
                <c:pt idx="4">
                  <c:v>761982</c:v>
                </c:pt>
                <c:pt idx="5">
                  <c:v>773859</c:v>
                </c:pt>
                <c:pt idx="6">
                  <c:v>637255</c:v>
                </c:pt>
                <c:pt idx="7">
                  <c:v>802292</c:v>
                </c:pt>
                <c:pt idx="8">
                  <c:v>557327</c:v>
                </c:pt>
                <c:pt idx="9">
                  <c:v>640206</c:v>
                </c:pt>
                <c:pt idx="10">
                  <c:v>978631</c:v>
                </c:pt>
                <c:pt idx="11">
                  <c:v>996817</c:v>
                </c:pt>
              </c:numCache>
            </c:numRef>
          </c:val>
          <c:smooth val="0"/>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E-621A-45D3-B89C-3B930BB1DCAE}"/>
            </c:ext>
          </c:extLst>
        </c:ser>
        <c:ser>
          <c:idx val="2"/>
          <c:order val="2"/>
          <c:spPr>
            <a:ln w="25400" cap="flat" cmpd="sng" algn="ctr">
              <a:solidFill>
                <a:schemeClr val="accent6"/>
              </a:solidFill>
              <a:prstDash val="solid"/>
            </a:ln>
            <a:effectLst/>
          </c:spPr>
          <c:marker>
            <c:spPr>
              <a:solidFill>
                <a:schemeClr val="lt1"/>
              </a:solidFill>
              <a:ln w="25400" cap="flat" cmpd="sng" algn="ctr">
                <a:solidFill>
                  <a:schemeClr val="accent6"/>
                </a:solidFill>
                <a:prstDash val="solid"/>
              </a:ln>
              <a:effectLst/>
            </c:spPr>
          </c:marker>
          <c:cat>
            <c:strRef>
              <c:f>Sheet1!$A$1:$L$1</c:f>
              <c:strCache>
                <c:ptCount val="12"/>
                <c:pt idx="0">
                  <c:v>Jan
</c:v>
                </c:pt>
                <c:pt idx="1">
                  <c:v>Feb
</c:v>
                </c:pt>
                <c:pt idx="2">
                  <c:v>Mar
</c:v>
                </c:pt>
                <c:pt idx="3">
                  <c:v>Apr
</c:v>
                </c:pt>
                <c:pt idx="4">
                  <c:v>May
</c:v>
                </c:pt>
                <c:pt idx="5">
                  <c:v>Jun
</c:v>
                </c:pt>
                <c:pt idx="6">
                  <c:v>Jul
</c:v>
                </c:pt>
                <c:pt idx="7">
                  <c:v>Aug
</c:v>
                </c:pt>
                <c:pt idx="8">
                  <c:v>Sep
</c:v>
                </c:pt>
                <c:pt idx="9">
                  <c:v>Oct
</c:v>
                </c:pt>
                <c:pt idx="10">
                  <c:v>Nov
</c:v>
                </c:pt>
                <c:pt idx="11">
                  <c:v>Dec
</c:v>
                </c:pt>
              </c:strCache>
            </c:strRef>
          </c:cat>
          <c:val>
            <c:numRef>
              <c:f>Sheet1!$A$3:$L$3</c:f>
              <c:numCache>
                <c:formatCode>_-* #,##0_-;\-* #,##0_-;_-* "-"??_-;_-@_-</c:formatCode>
                <c:ptCount val="12"/>
                <c:pt idx="0">
                  <c:v>573210</c:v>
                </c:pt>
                <c:pt idx="1">
                  <c:v>449681</c:v>
                </c:pt>
                <c:pt idx="2">
                  <c:v>759271</c:v>
                </c:pt>
              </c:numCache>
            </c:numRef>
          </c:val>
          <c:smooth val="0"/>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E462-47B8-86FA-D8183CC18023}"/>
            </c:ext>
          </c:extLst>
        </c:ser>
        <c:dLbls>
          <c:showLegendKey val="0"/>
          <c:showVal val="0"/>
          <c:showCatName val="0"/>
          <c:showSerName val="0"/>
          <c:showPercent val="0"/>
          <c:showBubbleSize val="0"/>
        </c:dLbls>
        <c:marker val="1"/>
        <c:smooth val="0"/>
        <c:axId val="266459136"/>
        <c:axId val="165021952"/>
      </c:lineChart>
      <c:catAx>
        <c:axId val="266459136"/>
        <c:scaling>
          <c:orientation val="minMax"/>
        </c:scaling>
        <c:delete val="0"/>
        <c:axPos val="b"/>
        <c:majorGridlines>
          <c:spPr>
            <a:ln w="3175">
              <a:solidFill>
                <a:schemeClr val="bg1">
                  <a:lumMod val="85000"/>
                </a:schemeClr>
              </a:solidFill>
              <a:prstDash val="sysDash"/>
            </a:ln>
          </c:spPr>
        </c:majorGridlines>
        <c:numFmt formatCode="General" sourceLinked="0"/>
        <c:majorTickMark val="in"/>
        <c:minorTickMark val="none"/>
        <c:tickLblPos val="nextTo"/>
        <c:spPr>
          <a:ln>
            <a:solidFill>
              <a:schemeClr val="tx1">
                <a:lumMod val="50000"/>
                <a:lumOff val="50000"/>
              </a:schemeClr>
            </a:solidFill>
          </a:ln>
        </c:spPr>
        <c:txPr>
          <a:bodyPr/>
          <a:lstStyle/>
          <a:p>
            <a:pPr>
              <a:defRPr sz="1000"/>
            </a:pPr>
            <a:endParaRPr lang="zh-TW"/>
          </a:p>
        </c:txPr>
        <c:crossAx val="165021952"/>
        <c:crosses val="autoZero"/>
        <c:auto val="0"/>
        <c:lblAlgn val="ctr"/>
        <c:lblOffset val="100"/>
        <c:noMultiLvlLbl val="0"/>
      </c:catAx>
      <c:valAx>
        <c:axId val="165021952"/>
        <c:scaling>
          <c:orientation val="minMax"/>
          <c:min val="200000"/>
        </c:scaling>
        <c:delete val="1"/>
        <c:axPos val="l"/>
        <c:majorGridlines>
          <c:spPr>
            <a:ln>
              <a:noFill/>
            </a:ln>
          </c:spPr>
        </c:majorGridlines>
        <c:numFmt formatCode="General" sourceLinked="1"/>
        <c:majorTickMark val="in"/>
        <c:minorTickMark val="none"/>
        <c:tickLblPos val="nextTo"/>
        <c:crossAx val="266459136"/>
        <c:crosses val="autoZero"/>
        <c:crossBetween val="between"/>
      </c:valAx>
      <c:spPr>
        <a:noFill/>
        <a:ln w="25400">
          <a:noFill/>
        </a:ln>
      </c:spPr>
    </c:plotArea>
    <c:plotVisOnly val="1"/>
    <c:dispBlanksAs val="gap"/>
    <c:showDLblsOverMax val="0"/>
  </c:chart>
  <c:spPr>
    <a:scene3d>
      <a:camera prst="orthographicFront"/>
      <a:lightRig rig="threePt" dir="t"/>
    </a:scene3d>
  </c:spPr>
  <c:txPr>
    <a:bodyPr/>
    <a:lstStyle/>
    <a:p>
      <a:pPr>
        <a:defRPr sz="1600">
          <a:latin typeface="微軟正黑體" panose="020B0604030504040204" pitchFamily="34" charset="-120"/>
          <a:ea typeface="微軟正黑體" panose="020B0604030504040204" pitchFamily="34" charset="-120"/>
        </a:defRPr>
      </a:pPr>
      <a:endParaRPr lang="zh-TW"/>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469608028048565"/>
          <c:y val="5.1787570695191167E-2"/>
        </c:manualLayout>
      </c:layout>
      <c:overlay val="0"/>
      <c:spPr>
        <a:noFill/>
        <a:ln>
          <a:noFill/>
        </a:ln>
        <a:effectLst/>
      </c:spPr>
      <c:txPr>
        <a:bodyPr rot="0" spcFirstLastPara="1" vertOverflow="ellipsis" vert="horz" wrap="square" anchor="ctr" anchorCtr="1"/>
        <a:lstStyle/>
        <a:p>
          <a:pPr algn="ctr" rtl="0">
            <a:defRPr lang="zh-TW" altLang="en-US" sz="2000" b="1" i="0" u="none" strike="noStrike" kern="1200" spc="0" baseline="0">
              <a:solidFill>
                <a:schemeClr val="tx1"/>
              </a:solidFill>
              <a:latin typeface="微軟正黑體" panose="020B0604030504040204" pitchFamily="34" charset="-120"/>
              <a:ea typeface="微軟正黑體" panose="020B0604030504040204" pitchFamily="34" charset="-120"/>
              <a:cs typeface="+mn-cs"/>
            </a:defRPr>
          </a:pPr>
          <a:endParaRPr lang="zh-TW"/>
        </a:p>
      </c:txPr>
    </c:title>
    <c:autoTitleDeleted val="0"/>
    <c:plotArea>
      <c:layout/>
      <c:doughnutChart>
        <c:varyColors val="1"/>
        <c:ser>
          <c:idx val="0"/>
          <c:order val="0"/>
          <c:tx>
            <c:strRef>
              <c:f>'[公司簡報底稿-2024.05.10.xlsx]P4 三大核心事業體'!$C$14</c:f>
              <c:strCache>
                <c:ptCount val="1"/>
                <c:pt idx="0">
                  <c:v>2024.Q1淨利</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CDF0-404A-99F5-E74DF179564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CDF0-404A-99F5-E74DF1795642}"/>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CDF0-404A-99F5-E74DF179564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'[公司簡報底稿-2024.05.10.xlsx]P4 三大核心事業體'!$B$15:$B$17</c:f>
              <c:strCache>
                <c:ptCount val="3"/>
                <c:pt idx="0">
                  <c:v>葡萄王</c:v>
                </c:pt>
                <c:pt idx="1">
                  <c:v>葡眾</c:v>
                </c:pt>
                <c:pt idx="2">
                  <c:v>上海</c:v>
                </c:pt>
              </c:strCache>
            </c:strRef>
          </c:cat>
          <c:val>
            <c:numRef>
              <c:f>'[公司簡報底稿-2024.05.10.xlsx]P4 三大核心事業體'!$C$15:$C$17</c:f>
              <c:numCache>
                <c:formatCode>0%</c:formatCode>
                <c:ptCount val="3"/>
                <c:pt idx="0">
                  <c:v>0.22988505747126439</c:v>
                </c:pt>
                <c:pt idx="1">
                  <c:v>0.76436781609195403</c:v>
                </c:pt>
                <c:pt idx="2">
                  <c:v>5.7471264367816091E-3</c:v>
                </c:pt>
              </c:numCache>
            </c:numRef>
          </c:val>
          <c:extLst>
            <c:ext xmlns:c16="http://schemas.microsoft.com/office/drawing/2014/chart" uri="{C3380CC4-5D6E-409C-BE32-E72D297353CC}">
              <c16:uniqueId val="{00000006-CDF0-404A-99F5-E74DF1795642}"/>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台灣葡萄王</c:v>
                </c:pt>
              </c:strCache>
            </c:strRef>
          </c:tx>
          <c:spPr>
            <a:solidFill>
              <a:srgbClr val="FF0000"/>
            </a:solidFill>
          </c:spPr>
          <c:invertIfNegative val="0"/>
          <c:dLbls>
            <c:spPr>
              <a:noFill/>
              <a:ln>
                <a:noFill/>
              </a:ln>
              <a:effectLst/>
            </c:spPr>
            <c:txPr>
              <a:bodyPr/>
              <a:lstStyle/>
              <a:p>
                <a:pPr>
                  <a:defRPr sz="900"/>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工作表1!$A$2:$A$3</c:f>
              <c:strCache>
                <c:ptCount val="2"/>
                <c:pt idx="0">
                  <c:v>2023.Q1</c:v>
                </c:pt>
                <c:pt idx="1">
                  <c:v>2024.Q1</c:v>
                </c:pt>
              </c:strCache>
            </c:strRef>
          </c:cat>
          <c:val>
            <c:numRef>
              <c:f>工作表1!$B$2:$B$3</c:f>
              <c:numCache>
                <c:formatCode>#,##0_ </c:formatCode>
                <c:ptCount val="2"/>
                <c:pt idx="0">
                  <c:v>278.48500000000001</c:v>
                </c:pt>
                <c:pt idx="1">
                  <c:v>277.02100000000002</c:v>
                </c:pt>
              </c:numCache>
            </c:numRef>
          </c:val>
          <c:extLst>
            <c:ext xmlns:c16="http://schemas.microsoft.com/office/drawing/2014/chart" uri="{C3380CC4-5D6E-409C-BE32-E72D297353CC}">
              <c16:uniqueId val="{00000000-BCCC-4107-AF04-900A24F81B42}"/>
            </c:ext>
          </c:extLst>
        </c:ser>
        <c:ser>
          <c:idx val="1"/>
          <c:order val="1"/>
          <c:tx>
            <c:strRef>
              <c:f>工作表1!$C$1</c:f>
              <c:strCache>
                <c:ptCount val="1"/>
                <c:pt idx="0">
                  <c:v>上海葡萄王</c:v>
                </c:pt>
              </c:strCache>
            </c:strRef>
          </c:tx>
          <c:spPr>
            <a:solidFill>
              <a:srgbClr val="36A0DA"/>
            </a:solidFill>
            <a:ln>
              <a:solidFill>
                <a:schemeClr val="accent5"/>
              </a:solidFill>
            </a:ln>
          </c:spPr>
          <c:invertIfNegative val="0"/>
          <c:dLbls>
            <c:spPr>
              <a:noFill/>
              <a:ln>
                <a:noFill/>
              </a:ln>
              <a:effectLst/>
            </c:spPr>
            <c:txPr>
              <a:bodyPr/>
              <a:lstStyle/>
              <a:p>
                <a:pPr>
                  <a:defRPr sz="900"/>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工作表1!$A$2:$A$3</c:f>
              <c:strCache>
                <c:ptCount val="2"/>
                <c:pt idx="0">
                  <c:v>2023.Q1</c:v>
                </c:pt>
                <c:pt idx="1">
                  <c:v>2024.Q1</c:v>
                </c:pt>
              </c:strCache>
            </c:strRef>
          </c:cat>
          <c:val>
            <c:numRef>
              <c:f>工作表1!$C$2:$C$3</c:f>
              <c:numCache>
                <c:formatCode>#,##0_ </c:formatCode>
                <c:ptCount val="2"/>
                <c:pt idx="0">
                  <c:v>155.33099999999999</c:v>
                </c:pt>
                <c:pt idx="1">
                  <c:v>288.33600000000001</c:v>
                </c:pt>
              </c:numCache>
            </c:numRef>
          </c:val>
          <c:extLst>
            <c:ext xmlns:c16="http://schemas.microsoft.com/office/drawing/2014/chart" uri="{C3380CC4-5D6E-409C-BE32-E72D297353CC}">
              <c16:uniqueId val="{00000001-BCCC-4107-AF04-900A24F81B42}"/>
            </c:ext>
          </c:extLst>
        </c:ser>
        <c:ser>
          <c:idx val="2"/>
          <c:order val="2"/>
          <c:tx>
            <c:strRef>
              <c:f>工作表1!$D$1</c:f>
              <c:strCache>
                <c:ptCount val="1"/>
                <c:pt idx="0">
                  <c:v>葡眾</c:v>
                </c:pt>
              </c:strCache>
            </c:strRef>
          </c:tx>
          <c:spPr>
            <a:solidFill>
              <a:srgbClr val="FFC000"/>
            </a:solidFill>
          </c:spPr>
          <c:invertIfNegative val="0"/>
          <c:dLbls>
            <c:spPr>
              <a:noFill/>
              <a:ln>
                <a:noFill/>
              </a:ln>
              <a:effectLst/>
            </c:spPr>
            <c:txPr>
              <a:bodyPr/>
              <a:lstStyle/>
              <a:p>
                <a:pPr>
                  <a:defRPr sz="900"/>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工作表1!$A$2:$A$3</c:f>
              <c:strCache>
                <c:ptCount val="2"/>
                <c:pt idx="0">
                  <c:v>2023.Q1</c:v>
                </c:pt>
                <c:pt idx="1">
                  <c:v>2024.Q1</c:v>
                </c:pt>
              </c:strCache>
            </c:strRef>
          </c:cat>
          <c:val>
            <c:numRef>
              <c:f>工作表1!$D$2:$D$3</c:f>
              <c:numCache>
                <c:formatCode>#,##0_ </c:formatCode>
                <c:ptCount val="2"/>
                <c:pt idx="0">
                  <c:v>1785.8869999999999</c:v>
                </c:pt>
                <c:pt idx="1">
                  <c:v>1782.162</c:v>
                </c:pt>
              </c:numCache>
            </c:numRef>
          </c:val>
          <c:extLst>
            <c:ext xmlns:c16="http://schemas.microsoft.com/office/drawing/2014/chart" uri="{C3380CC4-5D6E-409C-BE32-E72D297353CC}">
              <c16:uniqueId val="{00000002-BCCC-4107-AF04-900A24F81B42}"/>
            </c:ext>
          </c:extLst>
        </c:ser>
        <c:dLbls>
          <c:showLegendKey val="0"/>
          <c:showVal val="0"/>
          <c:showCatName val="0"/>
          <c:showSerName val="0"/>
          <c:showPercent val="0"/>
          <c:showBubbleSize val="0"/>
        </c:dLbls>
        <c:gapWidth val="75"/>
        <c:overlap val="-25"/>
        <c:axId val="133923328"/>
        <c:axId val="247412928"/>
      </c:barChart>
      <c:lineChart>
        <c:grouping val="standard"/>
        <c:varyColors val="0"/>
        <c:ser>
          <c:idx val="3"/>
          <c:order val="3"/>
          <c:tx>
            <c:strRef>
              <c:f>工作表1!$E$1</c:f>
              <c:strCache>
                <c:ptCount val="1"/>
                <c:pt idx="0">
                  <c:v>合併營收</c:v>
                </c:pt>
              </c:strCache>
            </c:strRef>
          </c:tx>
          <c:spPr>
            <a:ln w="38100">
              <a:solidFill>
                <a:srgbClr val="7030A0"/>
              </a:solidFill>
            </a:ln>
          </c:spPr>
          <c:marker>
            <c:symbol val="x"/>
            <c:size val="6"/>
            <c:spPr>
              <a:solidFill>
                <a:srgbClr val="7030A0"/>
              </a:solidFill>
              <a:ln w="38100">
                <a:solidFill>
                  <a:srgbClr val="7030A0"/>
                </a:solidFill>
              </a:ln>
            </c:spPr>
          </c:marker>
          <c:dLbls>
            <c:dLbl>
              <c:idx val="0"/>
              <c:layout>
                <c:manualLayout>
                  <c:x val="-0.11843055449979242"/>
                  <c:y val="-7.11250337264113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CC-4107-AF04-900A24F81B42}"/>
                </c:ext>
              </c:extLst>
            </c:dLbl>
            <c:spPr>
              <a:noFill/>
              <a:ln>
                <a:noFill/>
              </a:ln>
              <a:effectLst/>
            </c:spPr>
            <c:txPr>
              <a:bodyPr/>
              <a:lstStyle/>
              <a:p>
                <a:pPr>
                  <a:defRPr sz="1050" b="1"/>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工作表1!$A$2:$A$3</c:f>
              <c:strCache>
                <c:ptCount val="2"/>
                <c:pt idx="0">
                  <c:v>2023.Q1</c:v>
                </c:pt>
                <c:pt idx="1">
                  <c:v>2024.Q1</c:v>
                </c:pt>
              </c:strCache>
            </c:strRef>
          </c:cat>
          <c:val>
            <c:numRef>
              <c:f>工作表1!$E$2:$E$3</c:f>
              <c:numCache>
                <c:formatCode>#,##0_ </c:formatCode>
                <c:ptCount val="2"/>
                <c:pt idx="0">
                  <c:v>2219.703</c:v>
                </c:pt>
                <c:pt idx="1">
                  <c:v>2347.5190000000002</c:v>
                </c:pt>
              </c:numCache>
            </c:numRef>
          </c:val>
          <c:smooth val="0"/>
          <c:extLst>
            <c:ext xmlns:c16="http://schemas.microsoft.com/office/drawing/2014/chart" uri="{C3380CC4-5D6E-409C-BE32-E72D297353CC}">
              <c16:uniqueId val="{00000004-BCCC-4107-AF04-900A24F81B42}"/>
            </c:ext>
          </c:extLst>
        </c:ser>
        <c:dLbls>
          <c:showLegendKey val="0"/>
          <c:showVal val="0"/>
          <c:showCatName val="0"/>
          <c:showSerName val="0"/>
          <c:showPercent val="0"/>
          <c:showBubbleSize val="0"/>
        </c:dLbls>
        <c:marker val="1"/>
        <c:smooth val="0"/>
        <c:axId val="133923840"/>
        <c:axId val="247413504"/>
      </c:lineChart>
      <c:catAx>
        <c:axId val="133923328"/>
        <c:scaling>
          <c:orientation val="minMax"/>
        </c:scaling>
        <c:delete val="0"/>
        <c:axPos val="b"/>
        <c:numFmt formatCode="General" sourceLinked="1"/>
        <c:majorTickMark val="none"/>
        <c:minorTickMark val="none"/>
        <c:tickLblPos val="nextTo"/>
        <c:crossAx val="247412928"/>
        <c:crosses val="autoZero"/>
        <c:auto val="1"/>
        <c:lblAlgn val="ctr"/>
        <c:lblOffset val="100"/>
        <c:noMultiLvlLbl val="0"/>
      </c:catAx>
      <c:valAx>
        <c:axId val="247412928"/>
        <c:scaling>
          <c:orientation val="minMax"/>
        </c:scaling>
        <c:delete val="0"/>
        <c:axPos val="l"/>
        <c:numFmt formatCode="#,##0_ " sourceLinked="1"/>
        <c:majorTickMark val="out"/>
        <c:minorTickMark val="none"/>
        <c:tickLblPos val="nextTo"/>
        <c:spPr>
          <a:ln w="9525">
            <a:noFill/>
          </a:ln>
        </c:spPr>
        <c:txPr>
          <a:bodyPr/>
          <a:lstStyle/>
          <a:p>
            <a:pPr>
              <a:defRPr sz="900"/>
            </a:pPr>
            <a:endParaRPr lang="zh-TW"/>
          </a:p>
        </c:txPr>
        <c:crossAx val="133923328"/>
        <c:crosses val="autoZero"/>
        <c:crossBetween val="between"/>
      </c:valAx>
      <c:valAx>
        <c:axId val="247413504"/>
        <c:scaling>
          <c:orientation val="minMax"/>
        </c:scaling>
        <c:delete val="1"/>
        <c:axPos val="r"/>
        <c:numFmt formatCode="#,##0_ " sourceLinked="1"/>
        <c:majorTickMark val="out"/>
        <c:minorTickMark val="none"/>
        <c:tickLblPos val="nextTo"/>
        <c:crossAx val="133923840"/>
        <c:crosses val="max"/>
        <c:crossBetween val="between"/>
      </c:valAx>
      <c:catAx>
        <c:axId val="133923840"/>
        <c:scaling>
          <c:orientation val="minMax"/>
        </c:scaling>
        <c:delete val="1"/>
        <c:axPos val="b"/>
        <c:numFmt formatCode="General" sourceLinked="1"/>
        <c:majorTickMark val="out"/>
        <c:minorTickMark val="none"/>
        <c:tickLblPos val="nextTo"/>
        <c:crossAx val="247413504"/>
        <c:crosses val="autoZero"/>
        <c:auto val="1"/>
        <c:lblAlgn val="ctr"/>
        <c:lblOffset val="100"/>
        <c:noMultiLvlLbl val="0"/>
      </c:catAx>
    </c:plotArea>
    <c:legend>
      <c:legendPos val="b"/>
      <c:overlay val="0"/>
      <c:txPr>
        <a:bodyPr/>
        <a:lstStyle/>
        <a:p>
          <a:pPr>
            <a:defRPr sz="1200" b="1">
              <a:latin typeface="微軟正黑體" pitchFamily="34" charset="-120"/>
              <a:ea typeface="微軟正黑體" pitchFamily="34" charset="-120"/>
            </a:defRPr>
          </a:pPr>
          <a:endParaRPr lang="zh-TW"/>
        </a:p>
      </c:txPr>
    </c:legend>
    <c:plotVisOnly val="1"/>
    <c:dispBlanksAs val="gap"/>
    <c:showDLblsOverMax val="0"/>
  </c:chart>
  <c:txPr>
    <a:bodyPr/>
    <a:lstStyle/>
    <a:p>
      <a:pPr>
        <a:defRPr sz="1800">
          <a:latin typeface="Century Gothic" panose="020B0502020202020204" pitchFamily="34" charset="0"/>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台灣葡萄王</c:v>
                </c:pt>
              </c:strCache>
            </c:strRef>
          </c:tx>
          <c:spPr>
            <a:solidFill>
              <a:srgbClr val="008E4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工作表1!$A$2:$A$3</c:f>
              <c:strCache>
                <c:ptCount val="2"/>
                <c:pt idx="0">
                  <c:v>2023.Q1</c:v>
                </c:pt>
                <c:pt idx="1">
                  <c:v>2024.Q1</c:v>
                </c:pt>
              </c:strCache>
            </c:strRef>
          </c:cat>
          <c:val>
            <c:numRef>
              <c:f>工作表1!$B$2:$B$3</c:f>
              <c:numCache>
                <c:formatCode>_(* #,##0.00_);_(* \(#,##0.00\);_(* "-"??_);_(@_)</c:formatCode>
                <c:ptCount val="2"/>
                <c:pt idx="0">
                  <c:v>1.89</c:v>
                </c:pt>
                <c:pt idx="1">
                  <c:v>1.74</c:v>
                </c:pt>
              </c:numCache>
            </c:numRef>
          </c:val>
          <c:extLst>
            <c:ext xmlns:c16="http://schemas.microsoft.com/office/drawing/2014/chart" uri="{C3380CC4-5D6E-409C-BE32-E72D297353CC}">
              <c16:uniqueId val="{00000000-C7A5-4BE0-87A1-3F82E5CE0CB6}"/>
            </c:ext>
          </c:extLst>
        </c:ser>
        <c:dLbls>
          <c:showLegendKey val="0"/>
          <c:showVal val="0"/>
          <c:showCatName val="0"/>
          <c:showSerName val="0"/>
          <c:showPercent val="0"/>
          <c:showBubbleSize val="0"/>
        </c:dLbls>
        <c:gapWidth val="200"/>
        <c:overlap val="-25"/>
        <c:axId val="134119936"/>
        <c:axId val="163340864"/>
      </c:barChart>
      <c:catAx>
        <c:axId val="134119936"/>
        <c:scaling>
          <c:orientation val="minMax"/>
        </c:scaling>
        <c:delete val="0"/>
        <c:axPos val="b"/>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163340864"/>
        <c:crosses val="autoZero"/>
        <c:auto val="1"/>
        <c:lblAlgn val="ctr"/>
        <c:lblOffset val="100"/>
        <c:noMultiLvlLbl val="0"/>
      </c:catAx>
      <c:valAx>
        <c:axId val="163340864"/>
        <c:scaling>
          <c:orientation val="minMax"/>
          <c:min val="1"/>
        </c:scaling>
        <c:delete val="0"/>
        <c:axPos val="l"/>
        <c:numFmt formatCode="_(* #,##0.00_);_(* \(#,##0.00\);_(* &quot;-&quot;??_);_(@_)" sourceLinked="1"/>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zh-TW"/>
          </a:p>
        </c:txPr>
        <c:crossAx val="134119936"/>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latin typeface="Century Gothic" panose="020B0502020202020204" pitchFamily="34" charset="0"/>
        </a:defRPr>
      </a:pPr>
      <a:endParaRPr lang="zh-TW"/>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70C0"/>
                </a:solidFill>
              </a:defRPr>
            </a:pPr>
            <a:r>
              <a:rPr lang="en-US" altLang="zh-TW" dirty="0">
                <a:solidFill>
                  <a:srgbClr val="0070C0"/>
                </a:solidFill>
              </a:rPr>
              <a:t>Grape King Taiwan Sales</a:t>
            </a:r>
          </a:p>
        </c:rich>
      </c:tx>
      <c:overlay val="0"/>
    </c:title>
    <c:autoTitleDeleted val="0"/>
    <c:plotArea>
      <c:layout>
        <c:manualLayout>
          <c:layoutTarget val="inner"/>
          <c:xMode val="edge"/>
          <c:yMode val="edge"/>
          <c:x val="0.12183248626889659"/>
          <c:y val="0.174668434302855"/>
          <c:w val="0.86522914037498355"/>
          <c:h val="0.68961165568589644"/>
        </c:manualLayout>
      </c:layout>
      <c:lineChart>
        <c:grouping val="standard"/>
        <c:varyColors val="0"/>
        <c:ser>
          <c:idx val="0"/>
          <c:order val="0"/>
          <c:tx>
            <c:strRef>
              <c:f>工作表1!$B$1</c:f>
              <c:strCache>
                <c:ptCount val="1"/>
                <c:pt idx="0">
                  <c:v>Grape King Taiwan  Sales</c:v>
                </c:pt>
              </c:strCache>
            </c:strRef>
          </c:tx>
          <c:spPr>
            <a:ln>
              <a:solidFill>
                <a:srgbClr val="0070C0"/>
              </a:solidFill>
            </a:ln>
          </c:spPr>
          <c:marker>
            <c:spPr>
              <a:solidFill>
                <a:srgbClr val="0070C0"/>
              </a:solidFill>
              <a:ln>
                <a:solidFill>
                  <a:srgbClr val="0070C0"/>
                </a:solidFill>
              </a:ln>
            </c:spPr>
          </c:marker>
          <c:dLbls>
            <c:dLbl>
              <c:idx val="0"/>
              <c:tx>
                <c:rich>
                  <a:bodyPr/>
                  <a:lstStyle/>
                  <a:p>
                    <a:r>
                      <a:rPr lang="en-US" dirty="0"/>
                      <a:t>$538</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C3-4F28-A9B7-B62CB91FECFF}"/>
                </c:ext>
              </c:extLst>
            </c:dLbl>
            <c:dLbl>
              <c:idx val="1"/>
              <c:tx>
                <c:rich>
                  <a:bodyPr/>
                  <a:lstStyle/>
                  <a:p>
                    <a:r>
                      <a:rPr lang="en-US" dirty="0"/>
                      <a:t>$668</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C3-4F28-A9B7-B62CB91FECFF}"/>
                </c:ext>
              </c:extLst>
            </c:dLbl>
            <c:dLbl>
              <c:idx val="2"/>
              <c:tx>
                <c:rich>
                  <a:bodyPr/>
                  <a:lstStyle/>
                  <a:p>
                    <a:r>
                      <a:rPr lang="en-US" dirty="0"/>
                      <a:t>$914</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C3-4F28-A9B7-B62CB91FECFF}"/>
                </c:ext>
              </c:extLst>
            </c:dLbl>
            <c:dLbl>
              <c:idx val="3"/>
              <c:layout>
                <c:manualLayout>
                  <c:x val="-4.3214167009440176E-2"/>
                  <c:y val="-8.0833199421500884E-2"/>
                </c:manualLayout>
              </c:layout>
              <c:tx>
                <c:rich>
                  <a:bodyPr/>
                  <a:lstStyle/>
                  <a:p>
                    <a:r>
                      <a:rPr lang="en-US" dirty="0"/>
                      <a:t>$1,104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C3-4F28-A9B7-B62CB91FECFF}"/>
                </c:ext>
              </c:extLst>
            </c:dLbl>
            <c:dLbl>
              <c:idx val="4"/>
              <c:layout>
                <c:manualLayout>
                  <c:x val="-4.4912328512431016E-2"/>
                  <c:y val="-6.042503615619476E-2"/>
                </c:manualLayout>
              </c:layout>
              <c:tx>
                <c:rich>
                  <a:bodyPr/>
                  <a:lstStyle/>
                  <a:p>
                    <a:r>
                      <a:rPr lang="en-US" dirty="0"/>
                      <a:t>$1,247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C3-4F28-A9B7-B62CB91FECFF}"/>
                </c:ext>
              </c:extLst>
            </c:dLbl>
            <c:dLbl>
              <c:idx val="5"/>
              <c:tx>
                <c:rich>
                  <a:bodyPr/>
                  <a:lstStyle/>
                  <a:p>
                    <a:r>
                      <a:rPr lang="en-US" altLang="zh-TW"/>
                      <a:t>$</a:t>
                    </a:r>
                    <a:fld id="{16CEFEF0-AC5F-40FD-AD2A-90F47EB1E253}" type="VALUE">
                      <a:rPr lang="en-US" altLang="zh-TW" smtClean="0"/>
                      <a:pPr/>
                      <a:t>[值]</a:t>
                    </a:fld>
                    <a:endParaRPr lang="en-US" altLang="zh-TW"/>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C3-4F28-A9B7-B62CB91FECFF}"/>
                </c:ext>
              </c:extLst>
            </c:dLbl>
            <c:dLbl>
              <c:idx val="6"/>
              <c:layout>
                <c:manualLayout>
                  <c:x val="-2.7503915009181503E-3"/>
                  <c:y val="-0.1046427232310246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C3-4F28-A9B7-B62CB91FECFF}"/>
                </c:ext>
              </c:extLst>
            </c:dLbl>
            <c:spPr>
              <a:noFill/>
              <a:ln>
                <a:noFill/>
              </a:ln>
              <a:effectLst/>
            </c:spPr>
            <c:txPr>
              <a:bodyPr/>
              <a:lstStyle/>
              <a:p>
                <a:pPr>
                  <a:defRPr sz="1600">
                    <a:latin typeface="+mj-lt"/>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工作表1!$A$2:$A$7</c:f>
              <c:strCache>
                <c:ptCount val="6"/>
                <c:pt idx="0">
                  <c:v>2019</c:v>
                </c:pt>
                <c:pt idx="1">
                  <c:v>2020</c:v>
                </c:pt>
                <c:pt idx="2">
                  <c:v>2021</c:v>
                </c:pt>
                <c:pt idx="3">
                  <c:v>2022</c:v>
                </c:pt>
                <c:pt idx="4">
                  <c:v>2023</c:v>
                </c:pt>
                <c:pt idx="5">
                  <c:v>2024.Q1</c:v>
                </c:pt>
              </c:strCache>
            </c:strRef>
          </c:cat>
          <c:val>
            <c:numRef>
              <c:f>工作表1!$B$2:$B$7</c:f>
              <c:numCache>
                <c:formatCode>_-* #,##0_-;\-* #,##0_-;_-* "-"??_-;_-@_-</c:formatCode>
                <c:ptCount val="6"/>
                <c:pt idx="0">
                  <c:v>538</c:v>
                </c:pt>
                <c:pt idx="1">
                  <c:v>668</c:v>
                </c:pt>
                <c:pt idx="2">
                  <c:v>914</c:v>
                </c:pt>
                <c:pt idx="3">
                  <c:v>1104</c:v>
                </c:pt>
                <c:pt idx="4">
                  <c:v>1247</c:v>
                </c:pt>
              </c:numCache>
            </c:numRef>
          </c:val>
          <c:smooth val="0"/>
          <c:extLst>
            <c:ext xmlns:c16="http://schemas.microsoft.com/office/drawing/2014/chart" uri="{C3380CC4-5D6E-409C-BE32-E72D297353CC}">
              <c16:uniqueId val="{00000007-77C3-4F28-A9B7-B62CB91FECFF}"/>
            </c:ext>
          </c:extLst>
        </c:ser>
        <c:dLbls>
          <c:dLblPos val="t"/>
          <c:showLegendKey val="0"/>
          <c:showVal val="1"/>
          <c:showCatName val="0"/>
          <c:showSerName val="0"/>
          <c:showPercent val="0"/>
          <c:showBubbleSize val="0"/>
        </c:dLbls>
        <c:marker val="1"/>
        <c:smooth val="0"/>
        <c:axId val="164008448"/>
        <c:axId val="247410624"/>
      </c:lineChart>
      <c:catAx>
        <c:axId val="164008448"/>
        <c:scaling>
          <c:orientation val="minMax"/>
        </c:scaling>
        <c:delete val="0"/>
        <c:axPos val="b"/>
        <c:numFmt formatCode="General" sourceLinked="1"/>
        <c:majorTickMark val="out"/>
        <c:minorTickMark val="none"/>
        <c:tickLblPos val="nextTo"/>
        <c:spPr>
          <a:ln w="28575">
            <a:solidFill>
              <a:schemeClr val="tx1">
                <a:lumMod val="50000"/>
                <a:lumOff val="50000"/>
              </a:schemeClr>
            </a:solidFill>
          </a:ln>
        </c:spPr>
        <c:txPr>
          <a:bodyPr/>
          <a:lstStyle/>
          <a:p>
            <a:pPr>
              <a:defRPr>
                <a:latin typeface="+mj-lt"/>
              </a:defRPr>
            </a:pPr>
            <a:endParaRPr lang="zh-TW"/>
          </a:p>
        </c:txPr>
        <c:crossAx val="247410624"/>
        <c:crosses val="autoZero"/>
        <c:auto val="1"/>
        <c:lblAlgn val="ctr"/>
        <c:lblOffset val="100"/>
        <c:noMultiLvlLbl val="0"/>
      </c:catAx>
      <c:valAx>
        <c:axId val="247410624"/>
        <c:scaling>
          <c:orientation val="minMax"/>
        </c:scaling>
        <c:delete val="0"/>
        <c:axPos val="l"/>
        <c:numFmt formatCode="_-* #,##0_-;\-* #,##0_-;_-* &quot;-&quot;??_-;_-@_-" sourceLinked="1"/>
        <c:majorTickMark val="out"/>
        <c:minorTickMark val="none"/>
        <c:tickLblPos val="nextTo"/>
        <c:spPr>
          <a:ln w="28575">
            <a:solidFill>
              <a:schemeClr val="tx1">
                <a:lumMod val="50000"/>
                <a:lumOff val="50000"/>
              </a:schemeClr>
            </a:solidFill>
          </a:ln>
        </c:spPr>
        <c:txPr>
          <a:bodyPr/>
          <a:lstStyle/>
          <a:p>
            <a:pPr>
              <a:defRPr>
                <a:latin typeface="+mn-lt"/>
              </a:defRPr>
            </a:pPr>
            <a:endParaRPr lang="zh-TW"/>
          </a:p>
        </c:txPr>
        <c:crossAx val="164008448"/>
        <c:crosses val="autoZero"/>
        <c:crossBetween val="between"/>
      </c:valAx>
      <c:spPr>
        <a:ln w="9525" cmpd="sng"/>
      </c:spPr>
    </c:plotArea>
    <c:plotVisOnly val="1"/>
    <c:dispBlanksAs val="gap"/>
    <c:showDLblsOverMax val="0"/>
  </c:chart>
  <c:txPr>
    <a:bodyPr/>
    <a:lstStyle/>
    <a:p>
      <a:pPr>
        <a:defRPr sz="1800">
          <a:latin typeface="+mn-lt"/>
        </a:defRPr>
      </a:pPr>
      <a:endParaRPr lang="zh-TW"/>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E60033"/>
                </a:solidFill>
              </a:defRPr>
            </a:pPr>
            <a:r>
              <a:rPr lang="en-US" altLang="zh-TW" dirty="0">
                <a:solidFill>
                  <a:srgbClr val="0070C0"/>
                </a:solidFill>
              </a:rPr>
              <a:t>Grape King Taiwan OBM Sales</a:t>
            </a:r>
          </a:p>
        </c:rich>
      </c:tx>
      <c:overlay val="0"/>
    </c:title>
    <c:autoTitleDeleted val="0"/>
    <c:plotArea>
      <c:layout/>
      <c:lineChart>
        <c:grouping val="standard"/>
        <c:varyColors val="0"/>
        <c:ser>
          <c:idx val="0"/>
          <c:order val="0"/>
          <c:tx>
            <c:strRef>
              <c:f>工作表1!$B$1</c:f>
              <c:strCache>
                <c:ptCount val="1"/>
                <c:pt idx="0">
                  <c:v>Grape King Taiwan ODM Sales</c:v>
                </c:pt>
              </c:strCache>
            </c:strRef>
          </c:tx>
          <c:spPr>
            <a:ln>
              <a:solidFill>
                <a:srgbClr val="0070C0"/>
              </a:solidFill>
            </a:ln>
          </c:spPr>
          <c:marker>
            <c:spPr>
              <a:solidFill>
                <a:srgbClr val="0070C0"/>
              </a:solidFill>
              <a:ln>
                <a:solidFill>
                  <a:srgbClr val="0070C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工作表1!$A$2:$A$7</c:f>
              <c:strCache>
                <c:ptCount val="6"/>
                <c:pt idx="0">
                  <c:v>2019</c:v>
                </c:pt>
                <c:pt idx="1">
                  <c:v>2020</c:v>
                </c:pt>
                <c:pt idx="2">
                  <c:v>2021</c:v>
                </c:pt>
                <c:pt idx="3">
                  <c:v>2022</c:v>
                </c:pt>
                <c:pt idx="4">
                  <c:v>2023</c:v>
                </c:pt>
                <c:pt idx="5">
                  <c:v>2024.Q1</c:v>
                </c:pt>
              </c:strCache>
            </c:strRef>
          </c:cat>
          <c:val>
            <c:numRef>
              <c:f>工作表1!$B$2:$B$7</c:f>
              <c:numCache>
                <c:formatCode>0</c:formatCode>
                <c:ptCount val="6"/>
                <c:pt idx="0">
                  <c:v>412.21600000000001</c:v>
                </c:pt>
                <c:pt idx="1">
                  <c:v>531.58000000000004</c:v>
                </c:pt>
                <c:pt idx="2">
                  <c:v>658.48699999999997</c:v>
                </c:pt>
                <c:pt idx="3">
                  <c:v>737.43799999999999</c:v>
                </c:pt>
                <c:pt idx="4">
                  <c:v>840</c:v>
                </c:pt>
              </c:numCache>
            </c:numRef>
          </c:val>
          <c:smooth val="0"/>
          <c:extLst>
            <c:ext xmlns:c16="http://schemas.microsoft.com/office/drawing/2014/chart" uri="{C3380CC4-5D6E-409C-BE32-E72D297353CC}">
              <c16:uniqueId val="{00000007-77C3-4F28-A9B7-B62CB91FECFF}"/>
            </c:ext>
          </c:extLst>
        </c:ser>
        <c:dLbls>
          <c:dLblPos val="t"/>
          <c:showLegendKey val="0"/>
          <c:showVal val="1"/>
          <c:showCatName val="0"/>
          <c:showSerName val="0"/>
          <c:showPercent val="0"/>
          <c:showBubbleSize val="0"/>
        </c:dLbls>
        <c:marker val="1"/>
        <c:smooth val="0"/>
        <c:axId val="164095488"/>
        <c:axId val="163342592"/>
      </c:lineChart>
      <c:catAx>
        <c:axId val="164095488"/>
        <c:scaling>
          <c:orientation val="minMax"/>
        </c:scaling>
        <c:delete val="0"/>
        <c:axPos val="b"/>
        <c:numFmt formatCode="General" sourceLinked="1"/>
        <c:majorTickMark val="out"/>
        <c:minorTickMark val="none"/>
        <c:tickLblPos val="nextTo"/>
        <c:spPr>
          <a:ln w="28575">
            <a:solidFill>
              <a:schemeClr val="tx1">
                <a:lumMod val="50000"/>
                <a:lumOff val="50000"/>
              </a:schemeClr>
            </a:solidFill>
          </a:ln>
        </c:spPr>
        <c:txPr>
          <a:bodyPr/>
          <a:lstStyle/>
          <a:p>
            <a:pPr>
              <a:defRPr>
                <a:latin typeface="+mj-lt"/>
              </a:defRPr>
            </a:pPr>
            <a:endParaRPr lang="zh-TW"/>
          </a:p>
        </c:txPr>
        <c:crossAx val="163342592"/>
        <c:crosses val="autoZero"/>
        <c:auto val="1"/>
        <c:lblAlgn val="ctr"/>
        <c:lblOffset val="100"/>
        <c:noMultiLvlLbl val="0"/>
      </c:catAx>
      <c:valAx>
        <c:axId val="163342592"/>
        <c:scaling>
          <c:orientation val="minMax"/>
        </c:scaling>
        <c:delete val="0"/>
        <c:axPos val="l"/>
        <c:numFmt formatCode="0" sourceLinked="1"/>
        <c:majorTickMark val="out"/>
        <c:minorTickMark val="none"/>
        <c:tickLblPos val="nextTo"/>
        <c:spPr>
          <a:ln w="28575">
            <a:solidFill>
              <a:schemeClr val="tx1">
                <a:lumMod val="50000"/>
                <a:lumOff val="50000"/>
              </a:schemeClr>
            </a:solidFill>
          </a:ln>
        </c:spPr>
        <c:txPr>
          <a:bodyPr/>
          <a:lstStyle/>
          <a:p>
            <a:pPr>
              <a:defRPr>
                <a:latin typeface="+mn-lt"/>
              </a:defRPr>
            </a:pPr>
            <a:endParaRPr lang="zh-TW"/>
          </a:p>
        </c:txPr>
        <c:crossAx val="164095488"/>
        <c:crosses val="autoZero"/>
        <c:crossBetween val="between"/>
      </c:valAx>
      <c:spPr>
        <a:ln w="9525" cmpd="sng"/>
      </c:spPr>
    </c:plotArea>
    <c:plotVisOnly val="1"/>
    <c:dispBlanksAs val="gap"/>
    <c:showDLblsOverMax val="0"/>
  </c:chart>
  <c:txPr>
    <a:bodyPr/>
    <a:lstStyle/>
    <a:p>
      <a:pPr>
        <a:defRPr sz="1800">
          <a:latin typeface="+mn-lt"/>
        </a:defRPr>
      </a:pPr>
      <a:endParaRPr lang="zh-TW"/>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E60033"/>
                </a:solidFill>
              </a:defRPr>
            </a:pPr>
            <a:r>
              <a:rPr lang="en-US" altLang="zh-TW" dirty="0">
                <a:solidFill>
                  <a:srgbClr val="0070C0"/>
                </a:solidFill>
              </a:rPr>
              <a:t>Grape King Taiwan ODM Sales</a:t>
            </a:r>
          </a:p>
        </c:rich>
      </c:tx>
      <c:overlay val="0"/>
    </c:title>
    <c:autoTitleDeleted val="0"/>
    <c:plotArea>
      <c:layout/>
      <c:lineChart>
        <c:grouping val="standard"/>
        <c:varyColors val="0"/>
        <c:ser>
          <c:idx val="0"/>
          <c:order val="0"/>
          <c:tx>
            <c:strRef>
              <c:f>工作表1!$B$1</c:f>
              <c:strCache>
                <c:ptCount val="1"/>
                <c:pt idx="0">
                  <c:v>Grape King Taiwan ODM Sales</c:v>
                </c:pt>
              </c:strCache>
            </c:strRef>
          </c:tx>
          <c:spPr>
            <a:ln>
              <a:solidFill>
                <a:srgbClr val="0070C0"/>
              </a:solidFill>
            </a:ln>
          </c:spPr>
          <c:marker>
            <c:spPr>
              <a:solidFill>
                <a:srgbClr val="0070C0"/>
              </a:solidFill>
              <a:ln>
                <a:solidFill>
                  <a:srgbClr val="0070C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工作表1!$A$2:$A$7</c:f>
              <c:strCache>
                <c:ptCount val="6"/>
                <c:pt idx="0">
                  <c:v>2019</c:v>
                </c:pt>
                <c:pt idx="1">
                  <c:v>2020</c:v>
                </c:pt>
                <c:pt idx="2">
                  <c:v>2021</c:v>
                </c:pt>
                <c:pt idx="3">
                  <c:v>2022</c:v>
                </c:pt>
                <c:pt idx="4">
                  <c:v>2023</c:v>
                </c:pt>
                <c:pt idx="5">
                  <c:v>2024Q1</c:v>
                </c:pt>
              </c:strCache>
            </c:strRef>
          </c:cat>
          <c:val>
            <c:numRef>
              <c:f>工作表1!$B$2:$B$7</c:f>
              <c:numCache>
                <c:formatCode>0</c:formatCode>
                <c:ptCount val="6"/>
                <c:pt idx="0">
                  <c:v>125.544</c:v>
                </c:pt>
                <c:pt idx="1">
                  <c:v>136.84399999999999</c:v>
                </c:pt>
                <c:pt idx="2">
                  <c:v>255.40799999999999</c:v>
                </c:pt>
                <c:pt idx="3">
                  <c:v>366.90899999999999</c:v>
                </c:pt>
                <c:pt idx="4">
                  <c:v>407</c:v>
                </c:pt>
              </c:numCache>
            </c:numRef>
          </c:val>
          <c:smooth val="0"/>
          <c:extLst>
            <c:ext xmlns:c16="http://schemas.microsoft.com/office/drawing/2014/chart" uri="{C3380CC4-5D6E-409C-BE32-E72D297353CC}">
              <c16:uniqueId val="{00000007-77C3-4F28-A9B7-B62CB91FECFF}"/>
            </c:ext>
          </c:extLst>
        </c:ser>
        <c:dLbls>
          <c:dLblPos val="t"/>
          <c:showLegendKey val="0"/>
          <c:showVal val="1"/>
          <c:showCatName val="0"/>
          <c:showSerName val="0"/>
          <c:showPercent val="0"/>
          <c:showBubbleSize val="0"/>
        </c:dLbls>
        <c:marker val="1"/>
        <c:smooth val="0"/>
        <c:axId val="164148224"/>
        <c:axId val="164874496"/>
      </c:lineChart>
      <c:catAx>
        <c:axId val="164148224"/>
        <c:scaling>
          <c:orientation val="minMax"/>
        </c:scaling>
        <c:delete val="0"/>
        <c:axPos val="b"/>
        <c:numFmt formatCode="General" sourceLinked="1"/>
        <c:majorTickMark val="out"/>
        <c:minorTickMark val="none"/>
        <c:tickLblPos val="nextTo"/>
        <c:spPr>
          <a:ln w="28575">
            <a:solidFill>
              <a:schemeClr val="tx1">
                <a:lumMod val="50000"/>
                <a:lumOff val="50000"/>
              </a:schemeClr>
            </a:solidFill>
          </a:ln>
        </c:spPr>
        <c:txPr>
          <a:bodyPr/>
          <a:lstStyle/>
          <a:p>
            <a:pPr>
              <a:defRPr>
                <a:latin typeface="+mj-lt"/>
              </a:defRPr>
            </a:pPr>
            <a:endParaRPr lang="zh-TW"/>
          </a:p>
        </c:txPr>
        <c:crossAx val="164874496"/>
        <c:crosses val="autoZero"/>
        <c:auto val="1"/>
        <c:lblAlgn val="ctr"/>
        <c:lblOffset val="100"/>
        <c:noMultiLvlLbl val="0"/>
      </c:catAx>
      <c:valAx>
        <c:axId val="164874496"/>
        <c:scaling>
          <c:orientation val="minMax"/>
        </c:scaling>
        <c:delete val="0"/>
        <c:axPos val="l"/>
        <c:numFmt formatCode="0" sourceLinked="1"/>
        <c:majorTickMark val="out"/>
        <c:minorTickMark val="none"/>
        <c:tickLblPos val="nextTo"/>
        <c:spPr>
          <a:ln w="28575">
            <a:solidFill>
              <a:schemeClr val="tx1">
                <a:lumMod val="50000"/>
                <a:lumOff val="50000"/>
              </a:schemeClr>
            </a:solidFill>
          </a:ln>
        </c:spPr>
        <c:txPr>
          <a:bodyPr/>
          <a:lstStyle/>
          <a:p>
            <a:pPr>
              <a:defRPr>
                <a:latin typeface="+mn-lt"/>
              </a:defRPr>
            </a:pPr>
            <a:endParaRPr lang="zh-TW"/>
          </a:p>
        </c:txPr>
        <c:crossAx val="164148224"/>
        <c:crosses val="autoZero"/>
        <c:crossBetween val="between"/>
      </c:valAx>
      <c:spPr>
        <a:ln w="9525" cmpd="sng"/>
      </c:spPr>
    </c:plotArea>
    <c:plotVisOnly val="1"/>
    <c:dispBlanksAs val="gap"/>
    <c:showDLblsOverMax val="0"/>
  </c:chart>
  <c:txPr>
    <a:bodyPr/>
    <a:lstStyle/>
    <a:p>
      <a:pPr>
        <a:defRPr sz="1800">
          <a:latin typeface="+mn-lt"/>
        </a:defRPr>
      </a:pPr>
      <a:endParaRPr lang="zh-TW"/>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9641123577035"/>
          <c:y val="0.16462040764936317"/>
          <c:w val="0.75739408798781427"/>
          <c:h val="0.76870924175478128"/>
        </c:manualLayout>
      </c:layout>
      <c:doughnutChart>
        <c:varyColors val="1"/>
        <c:ser>
          <c:idx val="0"/>
          <c:order val="0"/>
          <c:tx>
            <c:strRef>
              <c:f>工作表1!$B$1</c:f>
              <c:strCache>
                <c:ptCount val="1"/>
                <c:pt idx="0">
                  <c:v>銷售</c:v>
                </c:pt>
              </c:strCache>
            </c:strRef>
          </c:tx>
          <c:spPr>
            <a:ln>
              <a:noFill/>
            </a:ln>
          </c:spPr>
          <c:dPt>
            <c:idx val="0"/>
            <c:bubble3D val="0"/>
            <c:explosion val="1"/>
            <c:spPr>
              <a:solidFill>
                <a:srgbClr val="C00000"/>
              </a:solidFill>
              <a:ln w="19050">
                <a:noFill/>
              </a:ln>
              <a:effectLst/>
            </c:spPr>
            <c:extLst>
              <c:ext xmlns:c16="http://schemas.microsoft.com/office/drawing/2014/chart" uri="{C3380CC4-5D6E-409C-BE32-E72D297353CC}">
                <c16:uniqueId val="{00000001-C6AC-4DB4-9E01-6E016615C4E0}"/>
              </c:ext>
            </c:extLst>
          </c:dPt>
          <c:dPt>
            <c:idx val="1"/>
            <c:bubble3D val="0"/>
            <c:spPr>
              <a:solidFill>
                <a:srgbClr val="FFC000"/>
              </a:solidFill>
              <a:ln w="19050">
                <a:noFill/>
              </a:ln>
              <a:effectLst/>
            </c:spPr>
            <c:extLst>
              <c:ext xmlns:c16="http://schemas.microsoft.com/office/drawing/2014/chart" uri="{C3380CC4-5D6E-409C-BE32-E72D297353CC}">
                <c16:uniqueId val="{00000003-C6AC-4DB4-9E01-6E016615C4E0}"/>
              </c:ext>
            </c:extLst>
          </c:dPt>
          <c:dPt>
            <c:idx val="2"/>
            <c:bubble3D val="0"/>
            <c:spPr>
              <a:solidFill>
                <a:srgbClr val="0070C0"/>
              </a:solidFill>
              <a:ln w="19050">
                <a:noFill/>
              </a:ln>
              <a:effectLst/>
            </c:spPr>
            <c:extLst>
              <c:ext xmlns:c16="http://schemas.microsoft.com/office/drawing/2014/chart" uri="{C3380CC4-5D6E-409C-BE32-E72D297353CC}">
                <c16:uniqueId val="{00000005-C6AC-4DB4-9E01-6E016615C4E0}"/>
              </c:ext>
            </c:extLst>
          </c:dPt>
          <c:dLbls>
            <c:dLbl>
              <c:idx val="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6AC-4DB4-9E01-6E016615C4E0}"/>
                </c:ext>
              </c:extLst>
            </c:dLbl>
            <c:dLbl>
              <c:idx val="1"/>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6AC-4DB4-9E01-6E016615C4E0}"/>
                </c:ext>
              </c:extLst>
            </c:dLbl>
            <c:dLbl>
              <c:idx val="2"/>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6AC-4DB4-9E01-6E016615C4E0}"/>
                </c:ext>
              </c:extLst>
            </c:dLbl>
            <c:dLbl>
              <c:idx val="3"/>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AC-4DB4-9E01-6E016615C4E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showLegendKey val="0"/>
            <c:showVal val="0"/>
            <c:showCatName val="0"/>
            <c:showSerName val="0"/>
            <c:showPercent val="1"/>
            <c:showBubbleSize val="0"/>
            <c:showLeaderLines val="1"/>
            <c:extLst>
              <c:ext xmlns:c15="http://schemas.microsoft.com/office/drawing/2012/chart" uri="{CE6537A1-D6FC-4f65-9D91-7224C49458BB}"/>
            </c:extLst>
          </c:dLbls>
          <c:cat>
            <c:strRef>
              <c:f>工作表1!$A$2:$A$5</c:f>
              <c:strCache>
                <c:ptCount val="4"/>
                <c:pt idx="0">
                  <c:v>P客戶</c:v>
                </c:pt>
                <c:pt idx="1">
                  <c:v>PICS</c:v>
                </c:pt>
                <c:pt idx="2">
                  <c:v>原料</c:v>
                </c:pt>
                <c:pt idx="3">
                  <c:v>其他</c:v>
                </c:pt>
              </c:strCache>
            </c:strRef>
          </c:cat>
          <c:val>
            <c:numRef>
              <c:f>工作表1!$B$2:$B$5</c:f>
              <c:numCache>
                <c:formatCode>_-* #,##0_-;\-* #,##0_-;_-* "-"??_-;_-@_-</c:formatCode>
                <c:ptCount val="4"/>
                <c:pt idx="0">
                  <c:v>20</c:v>
                </c:pt>
                <c:pt idx="1">
                  <c:v>26</c:v>
                </c:pt>
                <c:pt idx="2">
                  <c:v>24</c:v>
                </c:pt>
                <c:pt idx="3">
                  <c:v>30</c:v>
                </c:pt>
              </c:numCache>
            </c:numRef>
          </c:val>
          <c:extLst>
            <c:ext xmlns:c16="http://schemas.microsoft.com/office/drawing/2014/chart" uri="{C3380CC4-5D6E-409C-BE32-E72D297353CC}">
              <c16:uniqueId val="{00000006-C6AC-4DB4-9E01-6E016615C4E0}"/>
            </c:ext>
          </c:extLst>
        </c:ser>
        <c:dLbls>
          <c:showLegendKey val="0"/>
          <c:showVal val="0"/>
          <c:showCatName val="0"/>
          <c:showSerName val="0"/>
          <c:showPercent val="0"/>
          <c:showBubbleSize val="0"/>
          <c:showLeaderLines val="1"/>
        </c:dLbls>
        <c:firstSliceAng val="236"/>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9641123577035"/>
          <c:y val="0.16462040764936317"/>
          <c:w val="0.75739408798781427"/>
          <c:h val="0.76870924175478128"/>
        </c:manualLayout>
      </c:layout>
      <c:doughnutChart>
        <c:varyColors val="1"/>
        <c:ser>
          <c:idx val="0"/>
          <c:order val="0"/>
          <c:tx>
            <c:strRef>
              <c:f>工作表1!$B$1</c:f>
              <c:strCache>
                <c:ptCount val="1"/>
                <c:pt idx="0">
                  <c:v>銷售</c:v>
                </c:pt>
              </c:strCache>
            </c:strRef>
          </c:tx>
          <c:spPr>
            <a:ln>
              <a:noFill/>
            </a:ln>
          </c:spPr>
          <c:dPt>
            <c:idx val="0"/>
            <c:bubble3D val="0"/>
            <c:explosion val="1"/>
            <c:spPr>
              <a:solidFill>
                <a:srgbClr val="C00000"/>
              </a:solidFill>
              <a:ln w="19050">
                <a:noFill/>
              </a:ln>
              <a:effectLst/>
            </c:spPr>
            <c:extLst>
              <c:ext xmlns:c16="http://schemas.microsoft.com/office/drawing/2014/chart" uri="{C3380CC4-5D6E-409C-BE32-E72D297353CC}">
                <c16:uniqueId val="{00000001-2015-4D3C-A81F-6F02C161D1C9}"/>
              </c:ext>
            </c:extLst>
          </c:dPt>
          <c:dPt>
            <c:idx val="1"/>
            <c:bubble3D val="0"/>
            <c:spPr>
              <a:solidFill>
                <a:srgbClr val="FFC000"/>
              </a:solidFill>
              <a:ln w="19050">
                <a:noFill/>
              </a:ln>
              <a:effectLst/>
            </c:spPr>
            <c:extLst>
              <c:ext xmlns:c16="http://schemas.microsoft.com/office/drawing/2014/chart" uri="{C3380CC4-5D6E-409C-BE32-E72D297353CC}">
                <c16:uniqueId val="{00000003-2015-4D3C-A81F-6F02C161D1C9}"/>
              </c:ext>
            </c:extLst>
          </c:dPt>
          <c:dPt>
            <c:idx val="2"/>
            <c:bubble3D val="0"/>
            <c:spPr>
              <a:solidFill>
                <a:srgbClr val="0070C0"/>
              </a:solidFill>
              <a:ln w="19050">
                <a:noFill/>
              </a:ln>
              <a:effectLst/>
            </c:spPr>
            <c:extLst>
              <c:ext xmlns:c16="http://schemas.microsoft.com/office/drawing/2014/chart" uri="{C3380CC4-5D6E-409C-BE32-E72D297353CC}">
                <c16:uniqueId val="{00000005-2015-4D3C-A81F-6F02C161D1C9}"/>
              </c:ext>
            </c:extLst>
          </c:dPt>
          <c:dLbls>
            <c:dLbl>
              <c:idx val="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015-4D3C-A81F-6F02C161D1C9}"/>
                </c:ext>
              </c:extLst>
            </c:dLbl>
            <c:dLbl>
              <c:idx val="1"/>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015-4D3C-A81F-6F02C161D1C9}"/>
                </c:ext>
              </c:extLst>
            </c:dLbl>
            <c:dLbl>
              <c:idx val="2"/>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015-4D3C-A81F-6F02C161D1C9}"/>
                </c:ext>
              </c:extLst>
            </c:dLbl>
            <c:dLbl>
              <c:idx val="3"/>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2015-4D3C-A81F-6F02C161D1C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showLegendKey val="0"/>
            <c:showVal val="0"/>
            <c:showCatName val="0"/>
            <c:showSerName val="0"/>
            <c:showPercent val="1"/>
            <c:showBubbleSize val="0"/>
            <c:showLeaderLines val="1"/>
            <c:extLst>
              <c:ext xmlns:c15="http://schemas.microsoft.com/office/drawing/2012/chart" uri="{CE6537A1-D6FC-4f65-9D91-7224C49458BB}"/>
            </c:extLst>
          </c:dLbls>
          <c:cat>
            <c:strRef>
              <c:f>工作表1!$A$2:$A$5</c:f>
              <c:strCache>
                <c:ptCount val="4"/>
                <c:pt idx="0">
                  <c:v>P客戶</c:v>
                </c:pt>
                <c:pt idx="1">
                  <c:v>PICS</c:v>
                </c:pt>
                <c:pt idx="2">
                  <c:v>原料</c:v>
                </c:pt>
                <c:pt idx="3">
                  <c:v>其他</c:v>
                </c:pt>
              </c:strCache>
            </c:strRef>
          </c:cat>
          <c:val>
            <c:numRef>
              <c:f>工作表1!$B$2:$B$5</c:f>
              <c:numCache>
                <c:formatCode>_-* #,##0_-;\-* #,##0_-;_-* "-"??_-;_-@_-</c:formatCode>
                <c:ptCount val="4"/>
                <c:pt idx="0">
                  <c:v>35</c:v>
                </c:pt>
                <c:pt idx="1">
                  <c:v>2</c:v>
                </c:pt>
                <c:pt idx="2">
                  <c:v>33</c:v>
                </c:pt>
                <c:pt idx="3">
                  <c:v>30</c:v>
                </c:pt>
              </c:numCache>
            </c:numRef>
          </c:val>
          <c:extLst>
            <c:ext xmlns:c16="http://schemas.microsoft.com/office/drawing/2014/chart" uri="{C3380CC4-5D6E-409C-BE32-E72D297353CC}">
              <c16:uniqueId val="{00000007-2015-4D3C-A81F-6F02C161D1C9}"/>
            </c:ext>
          </c:extLst>
        </c:ser>
        <c:dLbls>
          <c:showLegendKey val="0"/>
          <c:showVal val="0"/>
          <c:showCatName val="0"/>
          <c:showSerName val="0"/>
          <c:showPercent val="0"/>
          <c:showBubbleSize val="0"/>
          <c:showLeaderLines val="1"/>
        </c:dLbls>
        <c:firstSliceAng val="243"/>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0.29645</cdr:x>
      <cdr:y>0.58398</cdr:y>
    </cdr:from>
    <cdr:to>
      <cdr:x>0.36386</cdr:x>
      <cdr:y>0.70762</cdr:y>
    </cdr:to>
    <cdr:sp macro="" textlink="">
      <cdr:nvSpPr>
        <cdr:cNvPr id="3" name="TextBox 1"/>
        <cdr:cNvSpPr txBox="1"/>
      </cdr:nvSpPr>
      <cdr:spPr>
        <a:xfrm xmlns:a="http://schemas.openxmlformats.org/drawingml/2006/main">
          <a:off x="2327922" y="2180465"/>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+24%</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0.43622</cdr:x>
      <cdr:y>0.50684</cdr:y>
    </cdr:from>
    <cdr:to>
      <cdr:x>0.50363</cdr:x>
      <cdr:y>0.63048</cdr:y>
    </cdr:to>
    <cdr:sp macro="" textlink="">
      <cdr:nvSpPr>
        <cdr:cNvPr id="4" name="TextBox 1"/>
        <cdr:cNvSpPr txBox="1"/>
      </cdr:nvSpPr>
      <cdr:spPr>
        <a:xfrm xmlns:a="http://schemas.openxmlformats.org/drawingml/2006/main">
          <a:off x="3425482" y="1892439"/>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+37%</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0.72744</cdr:x>
      <cdr:y>0.27541</cdr:y>
    </cdr:from>
    <cdr:to>
      <cdr:x>0.79485</cdr:x>
      <cdr:y>0.39905</cdr:y>
    </cdr:to>
    <cdr:sp macro="" textlink="">
      <cdr:nvSpPr>
        <cdr:cNvPr id="5" name="TextBox 1"/>
        <cdr:cNvSpPr txBox="1"/>
      </cdr:nvSpPr>
      <cdr:spPr>
        <a:xfrm xmlns:a="http://schemas.openxmlformats.org/drawingml/2006/main">
          <a:off x="5712319" y="1028326"/>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+13%</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0.58072</cdr:x>
      <cdr:y>0.37184</cdr:y>
    </cdr:from>
    <cdr:to>
      <cdr:x>0.64813</cdr:x>
      <cdr:y>0.49548</cdr:y>
    </cdr:to>
    <cdr:sp macro="" textlink="">
      <cdr:nvSpPr>
        <cdr:cNvPr id="6" name="TextBox 1"/>
        <cdr:cNvSpPr txBox="1"/>
      </cdr:nvSpPr>
      <cdr:spPr>
        <a:xfrm xmlns:a="http://schemas.openxmlformats.org/drawingml/2006/main">
          <a:off x="4560184" y="1388376"/>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+21%</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0.85298</cdr:x>
      <cdr:y>0.25882</cdr:y>
    </cdr:from>
    <cdr:to>
      <cdr:x>0.96472</cdr:x>
      <cdr:y>0.44841</cdr:y>
    </cdr:to>
    <cdr:sp macro="" textlink="">
      <cdr:nvSpPr>
        <cdr:cNvPr id="7" name="TextBox 1"/>
        <cdr:cNvSpPr txBox="1"/>
      </cdr:nvSpPr>
      <cdr:spPr>
        <a:xfrm xmlns:a="http://schemas.openxmlformats.org/drawingml/2006/main">
          <a:off x="6698119" y="966382"/>
          <a:ext cx="877451" cy="7078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TW" sz="1600" dirty="0">
              <a:solidFill>
                <a:schemeClr val="tx1"/>
              </a:solidFill>
            </a:rPr>
            <a:t>$277</a:t>
          </a:r>
          <a:endParaRPr lang="en-US" sz="1600" dirty="0">
            <a:solidFill>
              <a:schemeClr val="tx1"/>
            </a:solidFill>
          </a:endParaRPr>
        </a:p>
        <a:p xmlns:a="http://schemas.openxmlformats.org/drawingml/2006/main">
          <a:pPr algn="ctr"/>
          <a:r>
            <a:rPr lang="en-US" sz="1200" dirty="0">
              <a:solidFill>
                <a:srgbClr val="0070C0"/>
              </a:solidFill>
            </a:rPr>
            <a:t>-0.5%</a:t>
          </a:r>
        </a:p>
        <a:p xmlns:a="http://schemas.openxmlformats.org/drawingml/2006/main">
          <a:pPr algn="ctr"/>
          <a:r>
            <a:rPr lang="en-US" sz="1200" dirty="0">
              <a:solidFill>
                <a:srgbClr val="0070C0"/>
              </a:solidFill>
            </a:rPr>
            <a:t>YoY</a:t>
          </a:r>
        </a:p>
      </cdr:txBody>
    </cdr:sp>
  </cdr:relSizeAnchor>
  <cdr:relSizeAnchor xmlns:cdr="http://schemas.openxmlformats.org/drawingml/2006/chartDrawing">
    <cdr:from>
      <cdr:x>0.88308</cdr:x>
      <cdr:y>0.23143</cdr:y>
    </cdr:from>
    <cdr:to>
      <cdr:x>0.94727</cdr:x>
      <cdr:y>0.30857</cdr:y>
    </cdr:to>
    <cdr:sp macro="" textlink="">
      <cdr:nvSpPr>
        <cdr:cNvPr id="2" name="文字方塊 1">
          <a:extLst xmlns:a="http://schemas.openxmlformats.org/drawingml/2006/main">
            <a:ext uri="{FF2B5EF4-FFF2-40B4-BE49-F238E27FC236}">
              <a16:creationId xmlns:a16="http://schemas.microsoft.com/office/drawing/2014/main" id="{1EA9E1F4-85C4-44B8-9B2E-289F715DA55C}"/>
            </a:ext>
          </a:extLst>
        </cdr:cNvPr>
        <cdr:cNvSpPr txBox="1"/>
      </cdr:nvSpPr>
      <cdr:spPr>
        <a:xfrm xmlns:a="http://schemas.openxmlformats.org/drawingml/2006/main">
          <a:off x="6934508" y="864096"/>
          <a:ext cx="50405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TW"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0.28069</cdr:x>
      <cdr:y>0.52612</cdr:y>
    </cdr:from>
    <cdr:to>
      <cdr:x>0.34954</cdr:x>
      <cdr:y>0.64976</cdr:y>
    </cdr:to>
    <cdr:sp macro="" textlink="">
      <cdr:nvSpPr>
        <cdr:cNvPr id="3" name="TextBox 1"/>
        <cdr:cNvSpPr txBox="1"/>
      </cdr:nvSpPr>
      <cdr:spPr>
        <a:xfrm xmlns:a="http://schemas.openxmlformats.org/drawingml/2006/main">
          <a:off x="2158061" y="1964427"/>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+29%</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0.42902</cdr:x>
      <cdr:y>0.42969</cdr:y>
    </cdr:from>
    <cdr:to>
      <cdr:x>0.49787</cdr:x>
      <cdr:y>0.55333</cdr:y>
    </cdr:to>
    <cdr:sp macro="" textlink="">
      <cdr:nvSpPr>
        <cdr:cNvPr id="4" name="TextBox 1"/>
        <cdr:cNvSpPr txBox="1"/>
      </cdr:nvSpPr>
      <cdr:spPr>
        <a:xfrm xmlns:a="http://schemas.openxmlformats.org/drawingml/2006/main">
          <a:off x="3298476" y="1604377"/>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+24%</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0.72088</cdr:x>
      <cdr:y>0.2947</cdr:y>
    </cdr:from>
    <cdr:to>
      <cdr:x>0.78973</cdr:x>
      <cdr:y>0.41834</cdr:y>
    </cdr:to>
    <cdr:sp macro="" textlink="">
      <cdr:nvSpPr>
        <cdr:cNvPr id="5" name="TextBox 1"/>
        <cdr:cNvSpPr txBox="1"/>
      </cdr:nvSpPr>
      <cdr:spPr>
        <a:xfrm xmlns:a="http://schemas.openxmlformats.org/drawingml/2006/main">
          <a:off x="5542384" y="1100336"/>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+14%</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0.58039</cdr:x>
      <cdr:y>0.35255</cdr:y>
    </cdr:from>
    <cdr:to>
      <cdr:x>0.64924</cdr:x>
      <cdr:y>0.4762</cdr:y>
    </cdr:to>
    <cdr:sp macro="" textlink="">
      <cdr:nvSpPr>
        <cdr:cNvPr id="6" name="TextBox 1"/>
        <cdr:cNvSpPr txBox="1"/>
      </cdr:nvSpPr>
      <cdr:spPr>
        <a:xfrm xmlns:a="http://schemas.openxmlformats.org/drawingml/2006/main">
          <a:off x="4462264" y="1316360"/>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+12%</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0.852</cdr:x>
      <cdr:y>0.31792</cdr:y>
    </cdr:from>
    <cdr:to>
      <cdr:x>0.96374</cdr:x>
      <cdr:y>0.50751</cdr:y>
    </cdr:to>
    <cdr:sp macro="" textlink="">
      <cdr:nvSpPr>
        <cdr:cNvPr id="7" name="TextBox 1"/>
        <cdr:cNvSpPr txBox="1"/>
      </cdr:nvSpPr>
      <cdr:spPr>
        <a:xfrm xmlns:a="http://schemas.openxmlformats.org/drawingml/2006/main">
          <a:off x="6550483" y="1187050"/>
          <a:ext cx="859097"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600" b="0" i="0" u="none" strike="noStrike" kern="1200" baseline="0">
              <a:solidFill>
                <a:prstClr val="black"/>
              </a:solidFill>
              <a:latin typeface="+mj-lt"/>
              <a:ea typeface="+mn-ea"/>
              <a:cs typeface="+mn-cs"/>
            </a:defRPr>
          </a:pPr>
          <a:r>
            <a:rPr lang="en-US" altLang="zh-TW" sz="1600" kern="1200" dirty="0">
              <a:solidFill>
                <a:prstClr val="black"/>
              </a:solidFill>
              <a:latin typeface="+mj-lt"/>
            </a:rPr>
            <a:t>$184</a:t>
          </a:r>
          <a:endParaRPr lang="en-US" sz="1600" kern="1200" dirty="0">
            <a:solidFill>
              <a:prstClr val="black"/>
            </a:solidFill>
            <a:latin typeface="+mj-lt"/>
          </a:endParaRPr>
        </a:p>
        <a:p xmlns:a="http://schemas.openxmlformats.org/drawingml/2006/main">
          <a:pPr algn="ctr"/>
          <a:r>
            <a:rPr lang="en-US" sz="1200" dirty="0">
              <a:solidFill>
                <a:srgbClr val="0070C0"/>
              </a:solidFill>
            </a:rPr>
            <a:t>-6%</a:t>
          </a:r>
        </a:p>
        <a:p xmlns:a="http://schemas.openxmlformats.org/drawingml/2006/main">
          <a:pPr algn="ctr"/>
          <a:r>
            <a:rPr lang="en-US" sz="1200" dirty="0" err="1">
              <a:solidFill>
                <a:srgbClr val="0070C0"/>
              </a:solidFill>
            </a:rPr>
            <a:t>YoY</a:t>
          </a:r>
          <a:endParaRPr lang="en-US" sz="1200" dirty="0">
            <a:solidFill>
              <a:srgbClr val="0070C0"/>
            </a:solidFill>
          </a:endParaRPr>
        </a:p>
      </cdr:txBody>
    </cdr:sp>
  </cdr:relSizeAnchor>
  <cdr:relSizeAnchor xmlns:cdr="http://schemas.openxmlformats.org/drawingml/2006/chartDrawing">
    <cdr:from>
      <cdr:x>0.01844</cdr:x>
      <cdr:y>0.04906</cdr:y>
    </cdr:from>
    <cdr:to>
      <cdr:x>0.14254</cdr:x>
      <cdr:y>0.12325</cdr:y>
    </cdr:to>
    <cdr:sp macro="" textlink="">
      <cdr:nvSpPr>
        <cdr:cNvPr id="8" name="文字方塊 7"/>
        <cdr:cNvSpPr txBox="1"/>
      </cdr:nvSpPr>
      <cdr:spPr>
        <a:xfrm xmlns:a="http://schemas.openxmlformats.org/drawingml/2006/main">
          <a:off x="141784" y="183177"/>
          <a:ext cx="95410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zh-TW"/>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r>
            <a:rPr lang="zh-TW" altLang="en-US" sz="1200" dirty="0">
              <a:latin typeface="微軟正黑體" panose="020B0604030504040204" pitchFamily="34" charset="-120"/>
              <a:ea typeface="微軟正黑體" panose="020B0604030504040204" pitchFamily="34" charset="-120"/>
            </a:rPr>
            <a:t>單位：百萬</a:t>
          </a:r>
        </a:p>
      </cdr:txBody>
    </cdr:sp>
  </cdr:relSizeAnchor>
</c:userShapes>
</file>

<file path=ppt/drawings/drawing3.xml><?xml version="1.0" encoding="utf-8"?>
<c:userShapes xmlns:c="http://schemas.openxmlformats.org/drawingml/2006/chart">
  <cdr:relSizeAnchor xmlns:cdr="http://schemas.openxmlformats.org/drawingml/2006/chartDrawing">
    <cdr:from>
      <cdr:x>0.28579</cdr:x>
      <cdr:y>0.6804</cdr:y>
    </cdr:from>
    <cdr:to>
      <cdr:x>0.34442</cdr:x>
      <cdr:y>0.80404</cdr:y>
    </cdr:to>
    <cdr:sp macro="" textlink="">
      <cdr:nvSpPr>
        <cdr:cNvPr id="3" name="TextBox 1"/>
        <cdr:cNvSpPr txBox="1"/>
      </cdr:nvSpPr>
      <cdr:spPr>
        <a:xfrm xmlns:a="http://schemas.openxmlformats.org/drawingml/2006/main">
          <a:off x="2197258" y="2540478"/>
          <a:ext cx="450765"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+9%</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0.43139</cdr:x>
      <cdr:y>0.53999</cdr:y>
    </cdr:from>
    <cdr:to>
      <cdr:x>0.50023</cdr:x>
      <cdr:y>0.66364</cdr:y>
    </cdr:to>
    <cdr:sp macro="" textlink="">
      <cdr:nvSpPr>
        <cdr:cNvPr id="4" name="TextBox 1"/>
        <cdr:cNvSpPr txBox="1"/>
      </cdr:nvSpPr>
      <cdr:spPr>
        <a:xfrm xmlns:a="http://schemas.openxmlformats.org/drawingml/2006/main">
          <a:off x="3316654" y="2016224"/>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+87%</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0.72351</cdr:x>
      <cdr:y>0.32785</cdr:y>
    </cdr:from>
    <cdr:to>
      <cdr:x>0.79235</cdr:x>
      <cdr:y>0.4515</cdr:y>
    </cdr:to>
    <cdr:sp macro="" textlink="">
      <cdr:nvSpPr>
        <cdr:cNvPr id="5" name="TextBox 1"/>
        <cdr:cNvSpPr txBox="1"/>
      </cdr:nvSpPr>
      <cdr:spPr>
        <a:xfrm xmlns:a="http://schemas.openxmlformats.org/drawingml/2006/main">
          <a:off x="5562595" y="1224136"/>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+11%</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0.58302</cdr:x>
      <cdr:y>0.40499</cdr:y>
    </cdr:from>
    <cdr:to>
      <cdr:x>0.65187</cdr:x>
      <cdr:y>0.52864</cdr:y>
    </cdr:to>
    <cdr:sp macro="" textlink="">
      <cdr:nvSpPr>
        <cdr:cNvPr id="6" name="TextBox 1"/>
        <cdr:cNvSpPr txBox="1"/>
      </cdr:nvSpPr>
      <cdr:spPr>
        <a:xfrm xmlns:a="http://schemas.openxmlformats.org/drawingml/2006/main">
          <a:off x="4482475" y="1512168"/>
          <a:ext cx="52931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rgbClr val="C00000"/>
              </a:solidFill>
            </a:rPr>
            <a:t>+44%</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0.85298</cdr:x>
      <cdr:y>0.25882</cdr:y>
    </cdr:from>
    <cdr:to>
      <cdr:x>0.96472</cdr:x>
      <cdr:y>0.44841</cdr:y>
    </cdr:to>
    <cdr:sp macro="" textlink="">
      <cdr:nvSpPr>
        <cdr:cNvPr id="7" name="TextBox 1"/>
        <cdr:cNvSpPr txBox="1"/>
      </cdr:nvSpPr>
      <cdr:spPr>
        <a:xfrm xmlns:a="http://schemas.openxmlformats.org/drawingml/2006/main">
          <a:off x="6558041" y="966397"/>
          <a:ext cx="859066"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TW" sz="1600" dirty="0">
              <a:solidFill>
                <a:schemeClr val="tx1"/>
              </a:solidFill>
            </a:rPr>
            <a:t>$93</a:t>
          </a:r>
          <a:endParaRPr lang="en-US" sz="1600" dirty="0">
            <a:solidFill>
              <a:schemeClr val="tx1"/>
            </a:solidFill>
          </a:endParaRPr>
        </a:p>
        <a:p xmlns:a="http://schemas.openxmlformats.org/drawingml/2006/main">
          <a:pPr algn="ctr"/>
          <a:r>
            <a:rPr lang="en-US" sz="1200" dirty="0">
              <a:solidFill>
                <a:srgbClr val="C00000"/>
              </a:solidFill>
            </a:rPr>
            <a:t>+12%</a:t>
          </a:r>
        </a:p>
        <a:p xmlns:a="http://schemas.openxmlformats.org/drawingml/2006/main">
          <a:pPr algn="ctr"/>
          <a:r>
            <a:rPr lang="en-US" sz="1200" dirty="0" err="1">
              <a:solidFill>
                <a:srgbClr val="C00000"/>
              </a:solidFill>
            </a:rPr>
            <a:t>YoY</a:t>
          </a:r>
          <a:endParaRPr lang="en-US" sz="1200" dirty="0">
            <a:solidFill>
              <a:srgbClr val="C00000"/>
            </a:solidFill>
          </a:endParaRPr>
        </a:p>
      </cdr:txBody>
    </cdr:sp>
  </cdr:relSizeAnchor>
  <cdr:relSizeAnchor xmlns:cdr="http://schemas.openxmlformats.org/drawingml/2006/chartDrawing">
    <cdr:from>
      <cdr:x>0.01844</cdr:x>
      <cdr:y>0.03355</cdr:y>
    </cdr:from>
    <cdr:to>
      <cdr:x>0.14254</cdr:x>
      <cdr:y>0.10774</cdr:y>
    </cdr:to>
    <cdr:sp macro="" textlink="">
      <cdr:nvSpPr>
        <cdr:cNvPr id="8" name="文字方塊 7"/>
        <cdr:cNvSpPr txBox="1"/>
      </cdr:nvSpPr>
      <cdr:spPr>
        <a:xfrm xmlns:a="http://schemas.openxmlformats.org/drawingml/2006/main">
          <a:off x="141784" y="125263"/>
          <a:ext cx="95410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zh-TW"/>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r>
            <a:rPr lang="zh-TW" altLang="en-US" sz="1200" dirty="0">
              <a:latin typeface="微軟正黑體" panose="020B0604030504040204" pitchFamily="34" charset="-120"/>
              <a:ea typeface="微軟正黑體" panose="020B0604030504040204" pitchFamily="34" charset="-120"/>
            </a:rPr>
            <a:t>單位：百萬</a:t>
          </a:r>
        </a:p>
      </cdr:txBody>
    </cdr:sp>
  </cdr:relSizeAnchor>
</c:userShapes>
</file>

<file path=ppt/drawings/drawing4.xml><?xml version="1.0" encoding="utf-8"?>
<c:userShapes xmlns:c="http://schemas.openxmlformats.org/drawingml/2006/chart">
  <cdr:relSizeAnchor xmlns:cdr="http://schemas.openxmlformats.org/drawingml/2006/chartDrawing">
    <cdr:from>
      <cdr:x>0.06211</cdr:x>
      <cdr:y>0.3453</cdr:y>
    </cdr:from>
    <cdr:to>
      <cdr:x>0.15372</cdr:x>
      <cdr:y>0.57735</cdr:y>
    </cdr:to>
    <cdr:sp macro="" textlink="">
      <cdr:nvSpPr>
        <cdr:cNvPr id="2" name="文字方塊 1"/>
        <cdr:cNvSpPr txBox="1"/>
      </cdr:nvSpPr>
      <cdr:spPr>
        <a:xfrm xmlns:a="http://schemas.openxmlformats.org/drawingml/2006/main">
          <a:off x="620032" y="13607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TW" altLang="en-US" sz="1100" dirty="0"/>
        </a:p>
      </cdr:txBody>
    </cdr:sp>
  </cdr:relSizeAnchor>
  <cdr:relSizeAnchor xmlns:cdr="http://schemas.openxmlformats.org/drawingml/2006/chartDrawing">
    <cdr:from>
      <cdr:x>0.25455</cdr:x>
      <cdr:y>0.54107</cdr:y>
    </cdr:from>
    <cdr:to>
      <cdr:x>0.33429</cdr:x>
      <cdr:y>0.58535</cdr:y>
    </cdr:to>
    <cdr:sp macro="" textlink="">
      <cdr:nvSpPr>
        <cdr:cNvPr id="3" name="文字方塊 18">
          <a:extLst xmlns:a="http://schemas.openxmlformats.org/drawingml/2006/main">
            <a:ext uri="{FF2B5EF4-FFF2-40B4-BE49-F238E27FC236}">
              <a16:creationId xmlns:a16="http://schemas.microsoft.com/office/drawing/2014/main" id="{8907C790-0062-44DA-9D5D-BFD1C178787B}"/>
            </a:ext>
          </a:extLst>
        </cdr:cNvPr>
        <cdr:cNvSpPr txBox="1"/>
      </cdr:nvSpPr>
      <cdr:spPr>
        <a:xfrm xmlns:a="http://schemas.openxmlformats.org/drawingml/2006/main">
          <a:off x="2097442" y="2538828"/>
          <a:ext cx="657084" cy="207749"/>
        </a:xfrm>
        <a:prstGeom xmlns:a="http://schemas.openxmlformats.org/drawingml/2006/main" prst="rect">
          <a:avLst/>
        </a:prstGeom>
        <a:noFill xmlns:a="http://schemas.openxmlformats.org/drawingml/2006/main"/>
      </cdr:spPr>
      <cdr:txBody>
        <a:bodyPr xmlns:a="http://schemas.openxmlformats.org/drawingml/2006/main" wrap="square" lIns="68580" tIns="34290" rIns="68580" bIns="34290" rtlCol="0">
          <a:spAutoFit/>
        </a:bodyPr>
        <a:lstStyle xmlns:a="http://schemas.openxmlformats.org/drawingml/2006/main">
          <a:defPPr>
            <a:defRPr lang="zh-TW"/>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pPr algn="ctr"/>
          <a:r>
            <a:rPr lang="en-US" altLang="zh-TW" sz="900" dirty="0">
              <a:solidFill>
                <a:srgbClr val="C00000"/>
              </a:solidFill>
              <a:latin typeface="微軟正黑體" panose="020B0604030504040204" pitchFamily="34" charset="-120"/>
              <a:ea typeface="微軟正黑體" panose="020B0604030504040204" pitchFamily="34" charset="-120"/>
            </a:rPr>
            <a:t>+14.0%</a:t>
          </a:r>
          <a:endParaRPr lang="zh-TW" altLang="en-US" sz="900" dirty="0">
            <a:solidFill>
              <a:srgbClr val="C00000"/>
            </a:solidFill>
            <a:latin typeface="微軟正黑體" panose="020B0604030504040204" pitchFamily="34" charset="-120"/>
            <a:ea typeface="微軟正黑體" panose="020B0604030504040204" pitchFamily="34"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214F650-1885-4295-9DF0-EFAD75D26A4F}" type="datetimeFigureOut">
              <a:rPr lang="zh-TW" altLang="en-US" smtClean="0"/>
              <a:t>2024/5/7</a:t>
            </a:fld>
            <a:endParaRPr lang="zh-TW"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BA0BC9B-FEC5-4B26-87F5-2A1E44CC47B7}" type="slidenum">
              <a:rPr lang="zh-TW" altLang="en-US" smtClean="0"/>
              <a:t>‹#›</a:t>
            </a:fld>
            <a:endParaRPr lang="zh-TW" altLang="en-US"/>
          </a:p>
        </p:txBody>
      </p:sp>
    </p:spTree>
    <p:extLst>
      <p:ext uri="{BB962C8B-B14F-4D97-AF65-F5344CB8AC3E}">
        <p14:creationId xmlns:p14="http://schemas.microsoft.com/office/powerpoint/2010/main" val="1290323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7F57FA5-9B99-4802-A734-BCFB7BAFAABD}" type="datetimeFigureOut">
              <a:rPr lang="zh-TW" altLang="en-US" smtClean="0"/>
              <a:t>2024/5/7</a:t>
            </a:fld>
            <a:endParaRPr lang="zh-TW"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CBA68E3-7956-432E-B79A-517686FD1F8E}" type="slidenum">
              <a:rPr lang="zh-TW" altLang="en-US" smtClean="0"/>
              <a:t>‹#›</a:t>
            </a:fld>
            <a:endParaRPr lang="zh-TW" altLang="en-US"/>
          </a:p>
        </p:txBody>
      </p:sp>
    </p:spTree>
    <p:extLst>
      <p:ext uri="{BB962C8B-B14F-4D97-AF65-F5344CB8AC3E}">
        <p14:creationId xmlns:p14="http://schemas.microsoft.com/office/powerpoint/2010/main" val="418549110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a:t>
            </a:fld>
            <a:endParaRPr lang="zh-TW" altLang="en-US"/>
          </a:p>
        </p:txBody>
      </p:sp>
    </p:spTree>
    <p:extLst>
      <p:ext uri="{BB962C8B-B14F-4D97-AF65-F5344CB8AC3E}">
        <p14:creationId xmlns:p14="http://schemas.microsoft.com/office/powerpoint/2010/main" val="247151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12</a:t>
            </a:fld>
            <a:endParaRPr lang="zh-TW" altLang="en-US"/>
          </a:p>
        </p:txBody>
      </p:sp>
    </p:spTree>
    <p:extLst>
      <p:ext uri="{BB962C8B-B14F-4D97-AF65-F5344CB8AC3E}">
        <p14:creationId xmlns:p14="http://schemas.microsoft.com/office/powerpoint/2010/main" val="1199666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13</a:t>
            </a:fld>
            <a:endParaRPr lang="zh-TW" altLang="en-US"/>
          </a:p>
        </p:txBody>
      </p:sp>
    </p:spTree>
    <p:extLst>
      <p:ext uri="{BB962C8B-B14F-4D97-AF65-F5344CB8AC3E}">
        <p14:creationId xmlns:p14="http://schemas.microsoft.com/office/powerpoint/2010/main" val="25940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14</a:t>
            </a:fld>
            <a:endParaRPr lang="zh-TW" altLang="en-US"/>
          </a:p>
        </p:txBody>
      </p:sp>
    </p:spTree>
    <p:extLst>
      <p:ext uri="{BB962C8B-B14F-4D97-AF65-F5344CB8AC3E}">
        <p14:creationId xmlns:p14="http://schemas.microsoft.com/office/powerpoint/2010/main" val="138521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主要是做資訊簡化，右邊我們可以很明顯看出葡眾近</a:t>
            </a:r>
            <a:r>
              <a:rPr lang="en-US" altLang="zh-TW" dirty="0"/>
              <a:t>10</a:t>
            </a:r>
            <a:r>
              <a:rPr lang="zh-TW" altLang="en-US" dirty="0"/>
              <a:t>年的成長</a:t>
            </a:r>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16</a:t>
            </a:fld>
            <a:endParaRPr lang="zh-TW" altLang="en-US"/>
          </a:p>
        </p:txBody>
      </p:sp>
    </p:spTree>
    <p:extLst>
      <p:ext uri="{BB962C8B-B14F-4D97-AF65-F5344CB8AC3E}">
        <p14:creationId xmlns:p14="http://schemas.microsoft.com/office/powerpoint/2010/main" val="26551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10408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solidFill>
                  <a:prstClr val="black"/>
                </a:solidFill>
              </a:rPr>
              <a:pPr/>
              <a:t>20</a:t>
            </a:fld>
            <a:endParaRPr lang="zh-TW" altLang="en-US" dirty="0">
              <a:solidFill>
                <a:prstClr val="black"/>
              </a:solidFill>
            </a:endParaRPr>
          </a:p>
        </p:txBody>
      </p:sp>
    </p:spTree>
    <p:extLst>
      <p:ext uri="{BB962C8B-B14F-4D97-AF65-F5344CB8AC3E}">
        <p14:creationId xmlns:p14="http://schemas.microsoft.com/office/powerpoint/2010/main" val="1879622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B7E38C-7A8C-4531-9792-F931D0618C8E}" type="slidenum">
              <a:rPr lang="zh-TW" altLang="en-US" smtClean="0">
                <a:solidFill>
                  <a:prstClr val="black"/>
                </a:solidFill>
              </a:rPr>
              <a:pPr/>
              <a:t>21</a:t>
            </a:fld>
            <a:endParaRPr lang="zh-TW" altLang="en-US" dirty="0">
              <a:solidFill>
                <a:prstClr val="black"/>
              </a:solidFill>
            </a:endParaRPr>
          </a:p>
        </p:txBody>
      </p:sp>
    </p:spTree>
    <p:extLst>
      <p:ext uri="{BB962C8B-B14F-4D97-AF65-F5344CB8AC3E}">
        <p14:creationId xmlns:p14="http://schemas.microsoft.com/office/powerpoint/2010/main" val="3233151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solidFill>
                  <a:prstClr val="black"/>
                </a:solidFill>
              </a:rPr>
              <a:pPr/>
              <a:t>22</a:t>
            </a:fld>
            <a:endParaRPr lang="zh-TW" altLang="en-US" dirty="0">
              <a:solidFill>
                <a:prstClr val="black"/>
              </a:solidFill>
            </a:endParaRPr>
          </a:p>
        </p:txBody>
      </p:sp>
    </p:spTree>
    <p:extLst>
      <p:ext uri="{BB962C8B-B14F-4D97-AF65-F5344CB8AC3E}">
        <p14:creationId xmlns:p14="http://schemas.microsoft.com/office/powerpoint/2010/main" val="2602542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妍妍 </a:t>
            </a:r>
            <a:r>
              <a:rPr lang="en-US" altLang="zh-TW" dirty="0"/>
              <a:t>12</a:t>
            </a:r>
            <a:endParaRPr lang="zh-TW" altLang="en-US" dirty="0"/>
          </a:p>
        </p:txBody>
      </p:sp>
      <p:sp>
        <p:nvSpPr>
          <p:cNvPr id="4" name="投影片編號版面配置區 3"/>
          <p:cNvSpPr>
            <a:spLocks noGrp="1"/>
          </p:cNvSpPr>
          <p:nvPr>
            <p:ph type="sldNum" sz="quarter" idx="10"/>
          </p:nvPr>
        </p:nvSpPr>
        <p:spPr/>
        <p:txBody>
          <a:bodyPr/>
          <a:lstStyle/>
          <a:p>
            <a:fld id="{F240211A-657B-4C5B-A01E-6902867EC64C}" type="slidenum">
              <a:rPr lang="zh-TW" altLang="en-US" smtClean="0">
                <a:solidFill>
                  <a:prstClr val="black"/>
                </a:solidFill>
              </a:rPr>
              <a:pPr/>
              <a:t>23</a:t>
            </a:fld>
            <a:endParaRPr lang="zh-TW" altLang="en-US">
              <a:solidFill>
                <a:prstClr val="black"/>
              </a:solidFill>
            </a:endParaRPr>
          </a:p>
        </p:txBody>
      </p:sp>
    </p:spTree>
    <p:extLst>
      <p:ext uri="{BB962C8B-B14F-4D97-AF65-F5344CB8AC3E}">
        <p14:creationId xmlns:p14="http://schemas.microsoft.com/office/powerpoint/2010/main" val="388461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25</a:t>
            </a:fld>
            <a:endParaRPr lang="zh-TW" altLang="en-US"/>
          </a:p>
        </p:txBody>
      </p:sp>
    </p:spTree>
    <p:extLst>
      <p:ext uri="{BB962C8B-B14F-4D97-AF65-F5344CB8AC3E}">
        <p14:creationId xmlns:p14="http://schemas.microsoft.com/office/powerpoint/2010/main" val="138521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13680">
              <a:defRPr/>
            </a:pPr>
            <a:fld id="{6CBA68E3-7956-432E-B79A-517686FD1F8E}" type="slidenum">
              <a:rPr lang="zh-TW" altLang="en-US" smtClean="0">
                <a:solidFill>
                  <a:prstClr val="black"/>
                </a:solidFill>
              </a:rPr>
              <a:pPr defTabSz="913680">
                <a:defRPr/>
              </a:pPr>
              <a:t>2</a:t>
            </a:fld>
            <a:endParaRPr lang="zh-TW" altLang="en-US">
              <a:solidFill>
                <a:prstClr val="black"/>
              </a:solidFill>
            </a:endParaRPr>
          </a:p>
        </p:txBody>
      </p:sp>
    </p:spTree>
    <p:extLst>
      <p:ext uri="{BB962C8B-B14F-4D97-AF65-F5344CB8AC3E}">
        <p14:creationId xmlns:p14="http://schemas.microsoft.com/office/powerpoint/2010/main" val="188380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這邊我們把</a:t>
            </a:r>
            <a:r>
              <a:rPr lang="en-US" altLang="zh-TW" dirty="0"/>
              <a:t>3</a:t>
            </a:r>
            <a:r>
              <a:rPr lang="zh-TW" altLang="en-US" dirty="0"/>
              <a:t>大事業體區隔出來，並針對其業務內容及強項做說明，另外在過去幾次跟投資人的會議中，許多投資人也好奇三大事業體的貢獻度，所以右邊的部分放了營收跟淨利貢獻的比重</a:t>
            </a:r>
            <a:endParaRPr lang="en-US" altLang="zh-TW" dirty="0"/>
          </a:p>
          <a:p>
            <a:endParaRPr lang="en-US" altLang="zh-TW" dirty="0"/>
          </a:p>
          <a:p>
            <a:r>
              <a:rPr lang="zh-TW" altLang="en-US" dirty="0"/>
              <a:t>台灣</a:t>
            </a:r>
            <a:r>
              <a:rPr lang="en-US" altLang="zh-TW" dirty="0"/>
              <a:t>:</a:t>
            </a:r>
            <a:r>
              <a:rPr lang="zh-TW" altLang="en-US" dirty="0"/>
              <a:t>研發</a:t>
            </a:r>
            <a:endParaRPr lang="en-US" altLang="zh-TW" dirty="0"/>
          </a:p>
          <a:p>
            <a:r>
              <a:rPr lang="zh-TW" altLang="en-US" dirty="0"/>
              <a:t>葡眾</a:t>
            </a:r>
            <a:r>
              <a:rPr lang="en-US" altLang="zh-TW" dirty="0"/>
              <a:t>:</a:t>
            </a:r>
            <a:r>
              <a:rPr lang="zh-TW" altLang="en-US" dirty="0"/>
              <a:t>通路</a:t>
            </a:r>
            <a:endParaRPr lang="en-US" altLang="zh-TW" dirty="0"/>
          </a:p>
          <a:p>
            <a:r>
              <a:rPr lang="zh-TW" altLang="en-US" dirty="0"/>
              <a:t>上海</a:t>
            </a:r>
            <a:r>
              <a:rPr lang="en-US" altLang="zh-TW" dirty="0"/>
              <a:t>:OEM</a:t>
            </a:r>
          </a:p>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4</a:t>
            </a:fld>
            <a:endParaRPr lang="zh-TW" altLang="en-US"/>
          </a:p>
        </p:txBody>
      </p:sp>
    </p:spTree>
    <p:extLst>
      <p:ext uri="{BB962C8B-B14F-4D97-AF65-F5344CB8AC3E}">
        <p14:creationId xmlns:p14="http://schemas.microsoft.com/office/powerpoint/2010/main" val="243978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CBA68E3-7956-432E-B79A-517686FD1F8E}" type="slidenum">
              <a:rPr lang="zh-TW" altLang="en-US" smtClean="0"/>
              <a:t>5</a:t>
            </a:fld>
            <a:endParaRPr lang="zh-TW" altLang="en-US"/>
          </a:p>
        </p:txBody>
      </p:sp>
    </p:spTree>
    <p:extLst>
      <p:ext uri="{BB962C8B-B14F-4D97-AF65-F5344CB8AC3E}">
        <p14:creationId xmlns:p14="http://schemas.microsoft.com/office/powerpoint/2010/main" val="172555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3E93251-6818-4EE4-AE16-896B60E77FE3}" type="slidenum">
              <a:rPr lang="zh-TW" altLang="en-US" smtClean="0"/>
              <a:t>6</a:t>
            </a:fld>
            <a:endParaRPr lang="zh-TW" altLang="en-US"/>
          </a:p>
        </p:txBody>
      </p:sp>
    </p:spTree>
    <p:extLst>
      <p:ext uri="{BB962C8B-B14F-4D97-AF65-F5344CB8AC3E}">
        <p14:creationId xmlns:p14="http://schemas.microsoft.com/office/powerpoint/2010/main" val="219697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3E93251-6818-4EE4-AE16-896B60E77FE3}" type="slidenum">
              <a:rPr lang="zh-TW" altLang="en-US" smtClean="0"/>
              <a:t>7</a:t>
            </a:fld>
            <a:endParaRPr lang="zh-TW" altLang="en-US"/>
          </a:p>
        </p:txBody>
      </p:sp>
    </p:spTree>
    <p:extLst>
      <p:ext uri="{BB962C8B-B14F-4D97-AF65-F5344CB8AC3E}">
        <p14:creationId xmlns:p14="http://schemas.microsoft.com/office/powerpoint/2010/main" val="248283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3E93251-6818-4EE4-AE16-896B60E77FE3}" type="slidenum">
              <a:rPr lang="zh-TW" altLang="en-US" smtClean="0"/>
              <a:t>8</a:t>
            </a:fld>
            <a:endParaRPr lang="zh-TW" altLang="en-US"/>
          </a:p>
        </p:txBody>
      </p:sp>
    </p:spTree>
    <p:extLst>
      <p:ext uri="{BB962C8B-B14F-4D97-AF65-F5344CB8AC3E}">
        <p14:creationId xmlns:p14="http://schemas.microsoft.com/office/powerpoint/2010/main" val="46215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10</a:t>
            </a:fld>
            <a:endParaRPr lang="zh-TW" altLang="en-US"/>
          </a:p>
        </p:txBody>
      </p:sp>
    </p:spTree>
    <p:extLst>
      <p:ext uri="{BB962C8B-B14F-4D97-AF65-F5344CB8AC3E}">
        <p14:creationId xmlns:p14="http://schemas.microsoft.com/office/powerpoint/2010/main" val="387775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CBA68E3-7956-432E-B79A-517686FD1F8E}" type="slidenum">
              <a:rPr lang="zh-TW" altLang="en-US" smtClean="0"/>
              <a:t>11</a:t>
            </a:fld>
            <a:endParaRPr lang="zh-TW" altLang="en-US"/>
          </a:p>
        </p:txBody>
      </p:sp>
    </p:spTree>
    <p:extLst>
      <p:ext uri="{BB962C8B-B14F-4D97-AF65-F5344CB8AC3E}">
        <p14:creationId xmlns:p14="http://schemas.microsoft.com/office/powerpoint/2010/main" val="368760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841772"/>
            <a:ext cx="6858000" cy="17907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EF1393E-43BC-4BD2-A3BC-564C487DF2E2}"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428650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8DAF6AB-CF12-4FF0-97A1-2B02BC60AA38}"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3102828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273844"/>
            <a:ext cx="1971675" cy="4358879"/>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273844"/>
            <a:ext cx="5800725" cy="435887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E649CBA-E3EB-4860-9E0C-4A06ED6C578A}"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1816084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pic>
        <p:nvPicPr>
          <p:cNvPr id="8" name="Picture 2" descr="\\grapeking.com.tw\fs01\公共資料區\行銷企劃課\跨部門分享\TO 李方\20180726_公司PPTtemplate\work\ok\葡萄王生技ver_16x9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2"/>
            <a:ext cx="9143999" cy="514587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275856" y="3219823"/>
            <a:ext cx="5796138" cy="1102519"/>
          </a:xfrm>
        </p:spPr>
        <p:txBody>
          <a:bodyPr/>
          <a:lstStyle>
            <a:lvl1pPr algn="ctr">
              <a:defRPr sz="3600"/>
            </a:lvl1pPr>
          </a:lstStyle>
          <a:p>
            <a:r>
              <a:rPr lang="zh-TW" altLang="en-US"/>
              <a:t>按一下以編輯母片標題樣式</a:t>
            </a:r>
          </a:p>
        </p:txBody>
      </p:sp>
      <p:sp>
        <p:nvSpPr>
          <p:cNvPr id="4" name="日期版面配置區 3"/>
          <p:cNvSpPr>
            <a:spLocks noGrp="1"/>
          </p:cNvSpPr>
          <p:nvPr>
            <p:ph type="dt" sz="half" idx="10"/>
          </p:nvPr>
        </p:nvSpPr>
        <p:spPr/>
        <p:txBody>
          <a:bodyPr/>
          <a:lstStyle/>
          <a:p>
            <a:fld id="{925DBB83-B82F-492B-90DA-CACCC7057580}"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408761802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fld id="{925DBB83-B82F-492B-90DA-CACCC7057580}"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4"/>
          </p:nvPr>
        </p:nvSpPr>
        <p:spPr>
          <a:xfrm>
            <a:off x="7884368" y="385317"/>
            <a:ext cx="973881" cy="273844"/>
          </a:xfrm>
          <a:prstGeom prst="rect">
            <a:avLst/>
          </a:prstGeom>
        </p:spPr>
        <p:txBody>
          <a:bodyPr vert="horz" lIns="91438" tIns="45719" rIns="91438" bIns="45719"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t>‹#›</a:t>
            </a:fld>
            <a:endParaRPr lang="zh-TW" altLang="en-US"/>
          </a:p>
        </p:txBody>
      </p:sp>
      <p:sp>
        <p:nvSpPr>
          <p:cNvPr id="11" name="標題版面配置區 1"/>
          <p:cNvSpPr>
            <a:spLocks noGrp="1"/>
          </p:cNvSpPr>
          <p:nvPr>
            <p:ph type="title"/>
          </p:nvPr>
        </p:nvSpPr>
        <p:spPr>
          <a:xfrm>
            <a:off x="539552" y="195487"/>
            <a:ext cx="7776864" cy="565571"/>
          </a:xfrm>
          <a:prstGeom prst="rect">
            <a:avLst/>
          </a:prstGeom>
        </p:spPr>
        <p:txBody>
          <a:bodyPr vert="horz" lIns="91438" tIns="45719" rIns="91438" bIns="45719" rtlCol="0" anchor="ctr">
            <a:noAutofit/>
          </a:bodyPr>
          <a:lstStyle/>
          <a:p>
            <a:r>
              <a:rPr lang="zh-TW" altLang="en-US"/>
              <a:t>按一下以編輯母片標題樣式</a:t>
            </a:r>
            <a:endParaRPr lang="zh-TW" altLang="en-US" dirty="0"/>
          </a:p>
        </p:txBody>
      </p:sp>
    </p:spTree>
    <p:extLst>
      <p:ext uri="{BB962C8B-B14F-4D97-AF65-F5344CB8AC3E}">
        <p14:creationId xmlns:p14="http://schemas.microsoft.com/office/powerpoint/2010/main" val="386417777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925DBB83-B82F-492B-90DA-CACCC7057580}"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投影片編號版面配置區 5"/>
          <p:cNvSpPr>
            <a:spLocks noGrp="1"/>
          </p:cNvSpPr>
          <p:nvPr>
            <p:ph type="sldNum" sz="quarter" idx="4"/>
          </p:nvPr>
        </p:nvSpPr>
        <p:spPr>
          <a:xfrm>
            <a:off x="7884368" y="385317"/>
            <a:ext cx="973881" cy="273844"/>
          </a:xfrm>
          <a:prstGeom prst="rect">
            <a:avLst/>
          </a:prstGeom>
        </p:spPr>
        <p:txBody>
          <a:bodyPr vert="horz" lIns="91438" tIns="45719" rIns="91438" bIns="45719"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t>‹#›</a:t>
            </a:fld>
            <a:endParaRPr lang="zh-TW" altLang="en-US"/>
          </a:p>
        </p:txBody>
      </p:sp>
    </p:spTree>
    <p:extLst>
      <p:ext uri="{BB962C8B-B14F-4D97-AF65-F5344CB8AC3E}">
        <p14:creationId xmlns:p14="http://schemas.microsoft.com/office/powerpoint/2010/main" val="321560864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 y="42"/>
            <a:ext cx="9141677" cy="5143418"/>
          </a:xfrm>
          <a:prstGeom prst="rect">
            <a:avLst/>
          </a:prstGeom>
        </p:spPr>
      </p:pic>
      <p:sp>
        <p:nvSpPr>
          <p:cNvPr id="4" name="日期版面配置區 3"/>
          <p:cNvSpPr>
            <a:spLocks noGrp="1"/>
          </p:cNvSpPr>
          <p:nvPr>
            <p:ph type="dt" sz="half" idx="10"/>
          </p:nvPr>
        </p:nvSpPr>
        <p:spPr/>
        <p:txBody>
          <a:bodyPr/>
          <a:lstStyle/>
          <a:p>
            <a:fld id="{47B8BB81-E20E-4014-AB62-D3F40996316E}"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投影片編號版面配置區 5"/>
          <p:cNvSpPr>
            <a:spLocks noGrp="1"/>
          </p:cNvSpPr>
          <p:nvPr>
            <p:ph type="sldNum" sz="quarter" idx="4"/>
          </p:nvPr>
        </p:nvSpPr>
        <p:spPr>
          <a:xfrm>
            <a:off x="7884368" y="385317"/>
            <a:ext cx="973881" cy="273844"/>
          </a:xfrm>
          <a:prstGeom prst="rect">
            <a:avLst/>
          </a:prstGeom>
        </p:spPr>
        <p:txBody>
          <a:bodyPr vert="horz" lIns="91438" tIns="45719" rIns="91438" bIns="45719" rtlCol="0" anchor="ctr"/>
          <a:lstStyle>
            <a:lvl1pPr algn="r">
              <a:defRPr sz="1200">
                <a:solidFill>
                  <a:schemeClr val="bg1"/>
                </a:solidFill>
                <a:latin typeface="Century Gothic" panose="020B0502020202020204" pitchFamily="34" charset="0"/>
              </a:defRPr>
            </a:lvl1pPr>
          </a:lstStyle>
          <a:p>
            <a:fld id="{9C0D971C-C8C8-4DDE-9289-173D28A9F094}" type="slidenum">
              <a:rPr lang="zh-TW" altLang="en-US" smtClean="0"/>
              <a:pPr/>
              <a:t>‹#›</a:t>
            </a:fld>
            <a:endParaRPr lang="zh-TW" altLang="en-US"/>
          </a:p>
        </p:txBody>
      </p:sp>
    </p:spTree>
    <p:extLst>
      <p:ext uri="{BB962C8B-B14F-4D97-AF65-F5344CB8AC3E}">
        <p14:creationId xmlns:p14="http://schemas.microsoft.com/office/powerpoint/2010/main" val="3615104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
        <p:nvSpPr>
          <p:cNvPr id="4" name="日期版面配置區 3"/>
          <p:cNvSpPr>
            <a:spLocks noGrp="1"/>
          </p:cNvSpPr>
          <p:nvPr>
            <p:ph type="dt" sz="half" idx="10"/>
          </p:nvPr>
        </p:nvSpPr>
        <p:spPr/>
        <p:txBody>
          <a:bodyPr/>
          <a:lstStyle/>
          <a:p>
            <a:fld id="{1C483E67-8F95-4C82-AFA1-93FC5B73137F}"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投影片編號版面配置區 5"/>
          <p:cNvSpPr>
            <a:spLocks noGrp="1"/>
          </p:cNvSpPr>
          <p:nvPr>
            <p:ph type="sldNum" sz="quarter" idx="4"/>
          </p:nvPr>
        </p:nvSpPr>
        <p:spPr>
          <a:xfrm>
            <a:off x="7884368" y="385317"/>
            <a:ext cx="973881" cy="273844"/>
          </a:xfrm>
          <a:prstGeom prst="rect">
            <a:avLst/>
          </a:prstGeom>
        </p:spPr>
        <p:txBody>
          <a:bodyPr vert="horz" lIns="91438" tIns="45719" rIns="91438" bIns="45719"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pPr/>
              <a:t>‹#›</a:t>
            </a:fld>
            <a:endParaRPr lang="zh-TW" altLang="en-US" dirty="0"/>
          </a:p>
        </p:txBody>
      </p:sp>
      <p:pic>
        <p:nvPicPr>
          <p:cNvPr id="6"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1" y="3580429"/>
            <a:ext cx="9143999" cy="8474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b="1" dirty="0"/>
          </a:p>
        </p:txBody>
      </p:sp>
      <p:sp>
        <p:nvSpPr>
          <p:cNvPr id="10" name="矩形 9"/>
          <p:cNvSpPr/>
          <p:nvPr userDrawn="1"/>
        </p:nvSpPr>
        <p:spPr>
          <a:xfrm>
            <a:off x="179512" y="3668513"/>
            <a:ext cx="3370154" cy="623248"/>
          </a:xfrm>
          <a:prstGeom prst="rect">
            <a:avLst/>
          </a:prstGeom>
        </p:spPr>
        <p:txBody>
          <a:bodyPr wrap="none" lIns="68580" tIns="34290" rIns="68580" bIns="34290">
            <a:spAutoFit/>
          </a:bodyPr>
          <a:lstStyle/>
          <a:p>
            <a:pPr marR="0" lvl="0" indent="0" fontAlgn="auto">
              <a:lnSpc>
                <a:spcPct val="100000"/>
              </a:lnSpc>
              <a:spcBef>
                <a:spcPts val="0"/>
              </a:spcBef>
              <a:spcAft>
                <a:spcPts val="0"/>
              </a:spcAft>
              <a:buClrTx/>
              <a:buSzTx/>
              <a:buFontTx/>
              <a:buNone/>
              <a:tabLst/>
            </a:pPr>
            <a:r>
              <a:rPr lang="zh-TW" altLang="en-US" sz="3600" b="1" cap="none" spc="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Calibri" panose="020F0502020204030204" pitchFamily="34" charset="0"/>
              </a:rPr>
              <a:t>附錄：產業趨勢</a:t>
            </a:r>
          </a:p>
        </p:txBody>
      </p:sp>
    </p:spTree>
    <p:extLst>
      <p:ext uri="{BB962C8B-B14F-4D97-AF65-F5344CB8AC3E}">
        <p14:creationId xmlns:p14="http://schemas.microsoft.com/office/powerpoint/2010/main" val="960842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A68E100-9CA6-423E-A624-C6E2F0290C75}" type="slidenum">
              <a:rPr lang="zh-TW" altLang="en-US" smtClean="0"/>
              <a:t>‹#›</a:t>
            </a:fld>
            <a:endParaRPr lang="zh-TW" altLang="en-US"/>
          </a:p>
        </p:txBody>
      </p:sp>
    </p:spTree>
    <p:extLst>
      <p:ext uri="{BB962C8B-B14F-4D97-AF65-F5344CB8AC3E}">
        <p14:creationId xmlns:p14="http://schemas.microsoft.com/office/powerpoint/2010/main" val="94322036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標題投影片">
    <p:spTree>
      <p:nvGrpSpPr>
        <p:cNvPr id="1" name=""/>
        <p:cNvGrpSpPr/>
        <p:nvPr/>
      </p:nvGrpSpPr>
      <p:grpSpPr>
        <a:xfrm>
          <a:off x="0" y="0"/>
          <a:ext cx="0" cy="0"/>
          <a:chOff x="0" y="0"/>
          <a:chExt cx="0" cy="0"/>
        </a:xfrm>
      </p:grpSpPr>
      <p:pic>
        <p:nvPicPr>
          <p:cNvPr id="9" name="圖片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502" y="149041"/>
            <a:ext cx="6156684" cy="4867835"/>
          </a:xfrm>
          <a:prstGeom prst="rect">
            <a:avLst/>
          </a:prstGeom>
          <a:effectLst/>
        </p:spPr>
      </p:pic>
      <p:pic>
        <p:nvPicPr>
          <p:cNvPr id="10" name="圖片 9">
            <a:extLst>
              <a:ext uri="{FF2B5EF4-FFF2-40B4-BE49-F238E27FC236}">
                <a16:creationId xmlns:a16="http://schemas.microsoft.com/office/drawing/2014/main" id="{08366164-974A-415C-BA4B-C63554A1D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29"/>
          <a:stretch/>
        </p:blipFill>
        <p:spPr>
          <a:xfrm>
            <a:off x="6300192" y="134669"/>
            <a:ext cx="2768744" cy="2883839"/>
          </a:xfrm>
          <a:prstGeom prst="rect">
            <a:avLst/>
          </a:prstGeom>
        </p:spPr>
      </p:pic>
      <p:pic>
        <p:nvPicPr>
          <p:cNvPr id="11" name="圖片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27761" y="3068846"/>
            <a:ext cx="2741174" cy="1948030"/>
          </a:xfrm>
          <a:prstGeom prst="rect">
            <a:avLst/>
          </a:prstGeom>
        </p:spPr>
      </p:pic>
      <p:sp>
        <p:nvSpPr>
          <p:cNvPr id="6" name="投影片編號版面配置區 5"/>
          <p:cNvSpPr>
            <a:spLocks noGrp="1"/>
          </p:cNvSpPr>
          <p:nvPr>
            <p:ph type="sldNum" sz="quarter" idx="12"/>
          </p:nvPr>
        </p:nvSpPr>
        <p:spPr>
          <a:xfrm>
            <a:off x="6553200" y="4743033"/>
            <a:ext cx="2133600" cy="273844"/>
          </a:xfrm>
        </p:spPr>
        <p:txBody>
          <a:bodyPr/>
          <a:lstStyle/>
          <a:p>
            <a:fld id="{5A68E100-9CA6-423E-A624-C6E2F0290C75}" type="slidenum">
              <a:rPr lang="zh-TW" altLang="en-US" smtClean="0"/>
              <a:t>‹#›</a:t>
            </a:fld>
            <a:endParaRPr lang="zh-TW" altLang="en-US"/>
          </a:p>
        </p:txBody>
      </p:sp>
      <p:pic>
        <p:nvPicPr>
          <p:cNvPr id="8" name="圖片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5254" y="225261"/>
            <a:ext cx="561748" cy="548838"/>
          </a:xfrm>
          <a:prstGeom prst="rect">
            <a:avLst/>
          </a:prstGeom>
        </p:spPr>
      </p:pic>
      <p:sp>
        <p:nvSpPr>
          <p:cNvPr id="42" name="標題 1"/>
          <p:cNvSpPr txBox="1">
            <a:spLocks/>
          </p:cNvSpPr>
          <p:nvPr userDrawn="1"/>
        </p:nvSpPr>
        <p:spPr>
          <a:xfrm>
            <a:off x="133918" y="4007514"/>
            <a:ext cx="5829300" cy="110251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zh-TW" altLang="en-US" sz="2100" b="1" dirty="0">
                <a:solidFill>
                  <a:schemeClr val="bg1"/>
                </a:solidFill>
                <a:effectLst>
                  <a:outerShdw blurRad="38100" dist="38100" dir="2700000" algn="tl">
                    <a:srgbClr val="000000">
                      <a:alpha val="43137"/>
                    </a:srgbClr>
                  </a:outerShdw>
                </a:effectLst>
                <a:latin typeface="+mj-lt"/>
              </a:rPr>
              <a:t>葡萄王生技</a:t>
            </a:r>
            <a:r>
              <a:rPr lang="en-US" altLang="zh-TW" sz="2100" b="1" baseline="0" dirty="0">
                <a:solidFill>
                  <a:schemeClr val="bg1"/>
                </a:solidFill>
                <a:effectLst>
                  <a:outerShdw blurRad="38100" dist="38100" dir="2700000" algn="tl">
                    <a:srgbClr val="000000">
                      <a:alpha val="43137"/>
                    </a:srgbClr>
                  </a:outerShdw>
                </a:effectLst>
                <a:latin typeface="+mj-lt"/>
              </a:rPr>
              <a:t>(1707 TT)</a:t>
            </a:r>
            <a:r>
              <a:rPr lang="zh-TW" altLang="en-US" sz="2100" b="1" kern="1200" baseline="0" dirty="0">
                <a:solidFill>
                  <a:schemeClr val="bg1"/>
                </a:solidFill>
                <a:effectLst>
                  <a:outerShdw blurRad="38100" dist="38100" dir="2700000" algn="tl">
                    <a:srgbClr val="000000">
                      <a:alpha val="43137"/>
                    </a:srgbClr>
                  </a:outerShdw>
                </a:effectLst>
                <a:latin typeface="+mj-lt"/>
                <a:ea typeface="微軟正黑體" pitchFamily="34" charset="-120"/>
                <a:cs typeface="+mj-cs"/>
              </a:rPr>
              <a:t>公司</a:t>
            </a:r>
            <a:r>
              <a:rPr lang="zh-TW" altLang="en-US" sz="2100" b="1" kern="1200" dirty="0">
                <a:solidFill>
                  <a:schemeClr val="bg1"/>
                </a:solidFill>
                <a:effectLst>
                  <a:outerShdw blurRad="38100" dist="38100" dir="2700000" algn="tl">
                    <a:srgbClr val="000000">
                      <a:alpha val="43137"/>
                    </a:srgbClr>
                  </a:outerShdw>
                </a:effectLst>
                <a:latin typeface="+mj-lt"/>
                <a:ea typeface="微軟正黑體" pitchFamily="34" charset="-120"/>
                <a:cs typeface="+mj-cs"/>
              </a:rPr>
              <a:t>簡報</a:t>
            </a:r>
            <a:endParaRPr lang="en-US" altLang="zh-TW" sz="2100" b="1" kern="1200" dirty="0">
              <a:solidFill>
                <a:schemeClr val="bg1"/>
              </a:solidFill>
              <a:effectLst>
                <a:outerShdw blurRad="38100" dist="38100" dir="2700000" algn="tl">
                  <a:srgbClr val="000000">
                    <a:alpha val="43137"/>
                  </a:srgbClr>
                </a:outerShdw>
              </a:effectLst>
              <a:latin typeface="+mj-lt"/>
              <a:ea typeface="微軟正黑體" pitchFamily="34" charset="-120"/>
              <a:cs typeface="+mj-cs"/>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en-US" altLang="zh-TW" sz="2100" b="1" kern="1200" baseline="0" dirty="0">
                <a:solidFill>
                  <a:schemeClr val="bg1"/>
                </a:solidFill>
                <a:effectLst>
                  <a:outerShdw blurRad="38100" dist="38100" dir="2700000" algn="tl">
                    <a:srgbClr val="000000">
                      <a:alpha val="43137"/>
                    </a:srgbClr>
                  </a:outerShdw>
                </a:effectLst>
                <a:latin typeface="+mj-lt"/>
                <a:ea typeface="微軟正黑體" pitchFamily="34" charset="-120"/>
                <a:cs typeface="+mj-cs"/>
              </a:rPr>
              <a:t>2019</a:t>
            </a:r>
            <a:r>
              <a:rPr lang="zh-TW" altLang="en-US" sz="2100" b="1" kern="1200" baseline="0" dirty="0">
                <a:solidFill>
                  <a:schemeClr val="bg1"/>
                </a:solidFill>
                <a:effectLst>
                  <a:outerShdw blurRad="38100" dist="38100" dir="2700000" algn="tl">
                    <a:srgbClr val="000000">
                      <a:alpha val="43137"/>
                    </a:srgbClr>
                  </a:outerShdw>
                </a:effectLst>
                <a:latin typeface="+mj-lt"/>
                <a:ea typeface="微軟正黑體" pitchFamily="34" charset="-120"/>
                <a:cs typeface="+mj-cs"/>
              </a:rPr>
              <a:t>年</a:t>
            </a:r>
            <a:r>
              <a:rPr lang="en-US" altLang="zh-TW" sz="2100" b="1" kern="1200" baseline="0" dirty="0">
                <a:solidFill>
                  <a:schemeClr val="bg1"/>
                </a:solidFill>
                <a:effectLst>
                  <a:outerShdw blurRad="38100" dist="38100" dir="2700000" algn="tl">
                    <a:srgbClr val="000000">
                      <a:alpha val="43137"/>
                    </a:srgbClr>
                  </a:outerShdw>
                </a:effectLst>
                <a:latin typeface="+mj-lt"/>
                <a:ea typeface="微軟正黑體" pitchFamily="34" charset="-120"/>
                <a:cs typeface="+mj-cs"/>
              </a:rPr>
              <a:t>6</a:t>
            </a:r>
            <a:r>
              <a:rPr lang="zh-TW" altLang="en-US" sz="2100" b="1" kern="1200" baseline="0" dirty="0">
                <a:solidFill>
                  <a:schemeClr val="bg1"/>
                </a:solidFill>
                <a:effectLst>
                  <a:outerShdw blurRad="38100" dist="38100" dir="2700000" algn="tl">
                    <a:srgbClr val="000000">
                      <a:alpha val="43137"/>
                    </a:srgbClr>
                  </a:outerShdw>
                </a:effectLst>
                <a:latin typeface="+mj-lt"/>
                <a:ea typeface="微軟正黑體" pitchFamily="34" charset="-120"/>
                <a:cs typeface="+mj-cs"/>
              </a:rPr>
              <a:t>月</a:t>
            </a:r>
          </a:p>
        </p:txBody>
      </p:sp>
    </p:spTree>
    <p:extLst>
      <p:ext uri="{BB962C8B-B14F-4D97-AF65-F5344CB8AC3E}">
        <p14:creationId xmlns:p14="http://schemas.microsoft.com/office/powerpoint/2010/main" val="178473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1C483E67-8F95-4C82-AFA1-93FC5B73137F}"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6" name="標題 1"/>
          <p:cNvSpPr>
            <a:spLocks noGrp="1"/>
          </p:cNvSpPr>
          <p:nvPr>
            <p:ph type="title"/>
          </p:nvPr>
        </p:nvSpPr>
        <p:spPr>
          <a:xfrm>
            <a:off x="457200" y="228067"/>
            <a:ext cx="7920880" cy="367550"/>
          </a:xfrm>
        </p:spPr>
        <p:txBody>
          <a:bodyPr>
            <a:noAutofit/>
          </a:bodyPr>
          <a:lstStyle>
            <a:lvl1pPr algn="l">
              <a:defRPr sz="2400" b="1">
                <a:latin typeface="微軟正黑體" pitchFamily="34" charset="-120"/>
                <a:ea typeface="微軟正黑體" pitchFamily="34" charset="-120"/>
              </a:defRPr>
            </a:lvl1pPr>
          </a:lstStyle>
          <a:p>
            <a:r>
              <a:rPr lang="zh-TW" altLang="en-US" dirty="0"/>
              <a:t>按一下以編輯母片標題樣式</a:t>
            </a:r>
          </a:p>
        </p:txBody>
      </p:sp>
      <p:sp>
        <p:nvSpPr>
          <p:cNvPr id="10" name="投影片編號版面配置區 4"/>
          <p:cNvSpPr>
            <a:spLocks noGrp="1"/>
          </p:cNvSpPr>
          <p:nvPr>
            <p:ph type="sldNum" sz="quarter" idx="12"/>
          </p:nvPr>
        </p:nvSpPr>
        <p:spPr>
          <a:xfrm>
            <a:off x="7884368" y="385317"/>
            <a:ext cx="973881" cy="273844"/>
          </a:xfrm>
        </p:spPr>
        <p:txBody>
          <a:bodyPr/>
          <a:lstStyle/>
          <a:p>
            <a:fld id="{5A68E100-9CA6-423E-A624-C6E2F0290C75}" type="slidenum">
              <a:rPr lang="zh-TW" altLang="en-US" smtClean="0"/>
              <a:t>‹#›</a:t>
            </a:fld>
            <a:endParaRPr lang="zh-TW" altLang="en-US"/>
          </a:p>
        </p:txBody>
      </p:sp>
    </p:spTree>
    <p:extLst>
      <p:ext uri="{BB962C8B-B14F-4D97-AF65-F5344CB8AC3E}">
        <p14:creationId xmlns:p14="http://schemas.microsoft.com/office/powerpoint/2010/main" val="2705642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A3243A9-4A8B-496A-BA49-7DAD455B56E7}"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598580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pic>
        <p:nvPicPr>
          <p:cNvPr id="3075" name="Picture 3" descr="D:\投資人簡報\Links\葡萄王生技ver_16x9_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704"/>
            <a:ext cx="9144000" cy="514265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a:xfrm>
            <a:off x="7884368" y="385317"/>
            <a:ext cx="973881" cy="273844"/>
          </a:xfrm>
        </p:spPr>
        <p:txBody>
          <a:bodyPr/>
          <a:lstStyle/>
          <a:p>
            <a:fld id="{5A68E100-9CA6-423E-A624-C6E2F0290C75}" type="slidenum">
              <a:rPr lang="zh-TW" altLang="en-US" smtClean="0"/>
              <a:t>‹#›</a:t>
            </a:fld>
            <a:endParaRPr lang="zh-TW" altLang="en-US"/>
          </a:p>
        </p:txBody>
      </p:sp>
    </p:spTree>
    <p:extLst>
      <p:ext uri="{BB962C8B-B14F-4D97-AF65-F5344CB8AC3E}">
        <p14:creationId xmlns:p14="http://schemas.microsoft.com/office/powerpoint/2010/main" val="3037524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sp>
        <p:nvSpPr>
          <p:cNvPr id="17" name="五邊形 6">
            <a:extLst>
              <a:ext uri="{FF2B5EF4-FFF2-40B4-BE49-F238E27FC236}">
                <a16:creationId xmlns:a16="http://schemas.microsoft.com/office/drawing/2014/main" id="{EAAB10FD-CD12-4F33-83E0-C61EA41C39EA}"/>
              </a:ext>
            </a:extLst>
          </p:cNvPr>
          <p:cNvSpPr/>
          <p:nvPr userDrawn="1"/>
        </p:nvSpPr>
        <p:spPr>
          <a:xfrm>
            <a:off x="1" y="4785253"/>
            <a:ext cx="1979711" cy="358247"/>
          </a:xfrm>
          <a:prstGeom prst="homePlat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 name="日期版面配置區 3"/>
          <p:cNvSpPr>
            <a:spLocks noGrp="1"/>
          </p:cNvSpPr>
          <p:nvPr>
            <p:ph type="dt" sz="half" idx="10"/>
          </p:nvPr>
        </p:nvSpPr>
        <p:spPr/>
        <p:txBody>
          <a:bodyPr/>
          <a:lstStyle/>
          <a:p>
            <a:fld id="{1C483E67-8F95-4C82-AFA1-93FC5B73137F}"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5" name="投影片編號版面配置區 5">
            <a:extLst>
              <a:ext uri="{FF2B5EF4-FFF2-40B4-BE49-F238E27FC236}">
                <a16:creationId xmlns:a16="http://schemas.microsoft.com/office/drawing/2014/main" id="{44A92682-434D-4E49-BD6B-6B749E8B733E}"/>
              </a:ext>
            </a:extLst>
          </p:cNvPr>
          <p:cNvSpPr txBox="1">
            <a:spLocks/>
          </p:cNvSpPr>
          <p:nvPr userDrawn="1"/>
        </p:nvSpPr>
        <p:spPr>
          <a:xfrm>
            <a:off x="6894258" y="4844657"/>
            <a:ext cx="2133600" cy="273844"/>
          </a:xfrm>
          <a:prstGeom prst="rect">
            <a:avLst/>
          </a:prstGeom>
        </p:spPr>
        <p:txBody>
          <a:bodyPr vert="horz" lIns="68580" tIns="34290" rIns="68580" bIns="34290" rtlCol="0" anchor="ctr"/>
          <a:lstStyle>
            <a:defPPr>
              <a:defRPr lang="zh-TW"/>
            </a:defPPr>
            <a:lvl1pPr marL="0" algn="r" defTabSz="914400" rtl="0" eaLnBrk="1" latinLnBrk="0" hangingPunct="1">
              <a:defRPr sz="1200" kern="1200">
                <a:solidFill>
                  <a:schemeClr val="bg1">
                    <a:lumMod val="95000"/>
                  </a:schemeClr>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68E100-9CA6-423E-A624-C6E2F0290C75}" type="slidenum">
              <a:rPr lang="zh-TW" altLang="en-US" smtClean="0"/>
              <a:pPr/>
              <a:t>‹#›</a:t>
            </a:fld>
            <a:endParaRPr lang="zh-TW" altLang="en-US" dirty="0"/>
          </a:p>
        </p:txBody>
      </p:sp>
      <p:sp>
        <p:nvSpPr>
          <p:cNvPr id="20" name="五邊形 19"/>
          <p:cNvSpPr/>
          <p:nvPr userDrawn="1"/>
        </p:nvSpPr>
        <p:spPr>
          <a:xfrm>
            <a:off x="1" y="4767264"/>
            <a:ext cx="2033717" cy="37623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8" name="標題 1"/>
          <p:cNvSpPr>
            <a:spLocks noGrp="1"/>
          </p:cNvSpPr>
          <p:nvPr>
            <p:ph type="title"/>
          </p:nvPr>
        </p:nvSpPr>
        <p:spPr>
          <a:xfrm>
            <a:off x="457200" y="235116"/>
            <a:ext cx="7920880" cy="367550"/>
          </a:xfrm>
        </p:spPr>
        <p:txBody>
          <a:bodyPr>
            <a:noAutofit/>
          </a:bodyPr>
          <a:lstStyle>
            <a:lvl1pPr algn="l">
              <a:defRPr sz="2400" b="1">
                <a:latin typeface="微軟正黑體" pitchFamily="34" charset="-120"/>
                <a:ea typeface="微軟正黑體" pitchFamily="34" charset="-120"/>
              </a:defRPr>
            </a:lvl1pPr>
          </a:lstStyle>
          <a:p>
            <a:r>
              <a:rPr lang="zh-TW" altLang="en-US" dirty="0"/>
              <a:t>按一下以編輯母片標題樣式</a:t>
            </a:r>
          </a:p>
        </p:txBody>
      </p:sp>
      <p:pic>
        <p:nvPicPr>
          <p:cNvPr id="16" name="圖片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14" y="4872281"/>
            <a:ext cx="377094" cy="272060"/>
          </a:xfrm>
          <a:prstGeom prst="rect">
            <a:avLst/>
          </a:prstGeom>
        </p:spPr>
      </p:pic>
      <p:pic>
        <p:nvPicPr>
          <p:cNvPr id="21" name="Picture 2" descr="ãè¡èçãçåçæå°çµæ"/>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00462" y="4933727"/>
            <a:ext cx="517091" cy="14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26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標題及物件">
    <p:spTree>
      <p:nvGrpSpPr>
        <p:cNvPr id="1" name=""/>
        <p:cNvGrpSpPr/>
        <p:nvPr/>
      </p:nvGrpSpPr>
      <p:grpSpPr>
        <a:xfrm>
          <a:off x="0" y="0"/>
          <a:ext cx="0" cy="0"/>
          <a:chOff x="0" y="0"/>
          <a:chExt cx="0" cy="0"/>
        </a:xfrm>
      </p:grpSpPr>
      <p:pic>
        <p:nvPicPr>
          <p:cNvPr id="7" name="Picture 2" descr="ãè¡èçãçåçæå°çµæ"/>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C0D971C-C8C8-4DDE-9289-173D28A9F094}" type="slidenum">
              <a:rPr lang="zh-TW" altLang="en-US" smtClean="0"/>
              <a:pPr/>
              <a:t>‹#›</a:t>
            </a:fld>
            <a:endParaRPr lang="zh-TW" altLang="en-US"/>
          </a:p>
        </p:txBody>
      </p:sp>
      <p:sp>
        <p:nvSpPr>
          <p:cNvPr id="2" name="矩形 1"/>
          <p:cNvSpPr/>
          <p:nvPr userDrawn="1"/>
        </p:nvSpPr>
        <p:spPr>
          <a:xfrm>
            <a:off x="1" y="3580429"/>
            <a:ext cx="9143999" cy="8474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b="1" dirty="0"/>
          </a:p>
        </p:txBody>
      </p:sp>
      <p:sp>
        <p:nvSpPr>
          <p:cNvPr id="8" name="矩形 7"/>
          <p:cNvSpPr/>
          <p:nvPr userDrawn="1"/>
        </p:nvSpPr>
        <p:spPr>
          <a:xfrm>
            <a:off x="179512" y="3668513"/>
            <a:ext cx="1985159" cy="623248"/>
          </a:xfrm>
          <a:prstGeom prst="rect">
            <a:avLst/>
          </a:prstGeom>
        </p:spPr>
        <p:txBody>
          <a:bodyPr wrap="none" lIns="68580" tIns="34290" rIns="68580" bIns="3429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3600" b="1"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Calibri" panose="020F0502020204030204" pitchFamily="34" charset="0"/>
              </a:rPr>
              <a:t>公司簡介</a:t>
            </a:r>
          </a:p>
        </p:txBody>
      </p:sp>
    </p:spTree>
    <p:extLst>
      <p:ext uri="{BB962C8B-B14F-4D97-AF65-F5344CB8AC3E}">
        <p14:creationId xmlns:p14="http://schemas.microsoft.com/office/powerpoint/2010/main" val="213833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日期版面配置區 3"/>
          <p:cNvSpPr>
            <a:spLocks noGrp="1"/>
          </p:cNvSpPr>
          <p:nvPr>
            <p:ph type="dt" sz="half" idx="10"/>
          </p:nvPr>
        </p:nvSpPr>
        <p:spPr/>
        <p:txBody>
          <a:bodyPr/>
          <a:lstStyle/>
          <a:p>
            <a:fld id="{1C483E67-8F95-4C82-AFA1-93FC5B73137F}"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6927815" y="4594623"/>
            <a:ext cx="2133600" cy="273844"/>
          </a:xfrm>
        </p:spPr>
        <p:txBody>
          <a:bodyPr/>
          <a:lstStyle>
            <a:lvl1pPr>
              <a:defRPr>
                <a:solidFill>
                  <a:schemeClr val="tx1"/>
                </a:solidFill>
                <a:latin typeface="微軟正黑體" pitchFamily="34" charset="-120"/>
                <a:ea typeface="微軟正黑體" pitchFamily="34" charset="-120"/>
              </a:defRPr>
            </a:lvl1pPr>
          </a:lstStyle>
          <a:p>
            <a:fld id="{5A68E100-9CA6-423E-A624-C6E2F0290C75}" type="slidenum">
              <a:rPr lang="zh-TW" altLang="en-US" smtClean="0"/>
              <a:pPr/>
              <a:t>‹#›</a:t>
            </a:fld>
            <a:endParaRPr lang="zh-TW" altLang="en-US" dirty="0"/>
          </a:p>
        </p:txBody>
      </p:sp>
      <p:sp>
        <p:nvSpPr>
          <p:cNvPr id="8" name="矩形 7"/>
          <p:cNvSpPr/>
          <p:nvPr userDrawn="1"/>
        </p:nvSpPr>
        <p:spPr>
          <a:xfrm>
            <a:off x="1" y="3580429"/>
            <a:ext cx="9143999" cy="8474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b="1" dirty="0"/>
          </a:p>
        </p:txBody>
      </p:sp>
      <p:sp>
        <p:nvSpPr>
          <p:cNvPr id="9" name="矩形 8"/>
          <p:cNvSpPr/>
          <p:nvPr userDrawn="1"/>
        </p:nvSpPr>
        <p:spPr>
          <a:xfrm>
            <a:off x="179512" y="3668513"/>
            <a:ext cx="3370154" cy="623248"/>
          </a:xfrm>
          <a:prstGeom prst="rect">
            <a:avLst/>
          </a:prstGeom>
        </p:spPr>
        <p:txBody>
          <a:bodyPr wrap="none" lIns="68580" tIns="34290" rIns="68580" bIns="34290">
            <a:spAutoFit/>
          </a:bodyPr>
          <a:lstStyle/>
          <a:p>
            <a:pPr marR="0" lvl="0" indent="0" fontAlgn="auto">
              <a:lnSpc>
                <a:spcPct val="100000"/>
              </a:lnSpc>
              <a:spcBef>
                <a:spcPts val="0"/>
              </a:spcBef>
              <a:spcAft>
                <a:spcPts val="0"/>
              </a:spcAft>
              <a:buClrTx/>
              <a:buSzTx/>
              <a:buFontTx/>
              <a:buNone/>
              <a:tabLst/>
            </a:pPr>
            <a:r>
              <a:rPr lang="zh-TW" altLang="en-US" sz="3600" b="1" cap="none" spc="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Calibri" panose="020F0502020204030204" pitchFamily="34" charset="0"/>
              </a:rPr>
              <a:t>附錄：產業趨勢</a:t>
            </a:r>
          </a:p>
        </p:txBody>
      </p:sp>
    </p:spTree>
    <p:extLst>
      <p:ext uri="{BB962C8B-B14F-4D97-AF65-F5344CB8AC3E}">
        <p14:creationId xmlns:p14="http://schemas.microsoft.com/office/powerpoint/2010/main" val="2185658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A32229F-0025-4716-896D-4A803480FADD}" type="datetime1">
              <a:rPr lang="zh-TW" altLang="en-US" smtClean="0"/>
              <a:t>2024/5/7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B5AE246-1D40-4B7D-82BA-884F057B76DA}" type="slidenum">
              <a:rPr lang="zh-TW" altLang="en-US" smtClean="0"/>
              <a:t>‹#›</a:t>
            </a:fld>
            <a:endParaRPr lang="zh-TW" altLang="en-US"/>
          </a:p>
        </p:txBody>
      </p:sp>
      <p:pic>
        <p:nvPicPr>
          <p:cNvPr id="5"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2166" t="62350" r="73699" b="20989"/>
          <a:stretch/>
        </p:blipFill>
        <p:spPr bwMode="auto">
          <a:xfrm>
            <a:off x="8586029" y="197847"/>
            <a:ext cx="332231" cy="27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88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
            <a:ext cx="9143999" cy="5143418"/>
          </a:xfrm>
          <a:prstGeom prst="rect">
            <a:avLst/>
          </a:prstGeom>
        </p:spPr>
      </p:pic>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6FE6E5C0-3BB0-4C5B-9EB6-DEA15242C04F}" type="datetime1">
              <a:rPr lang="zh-TW" altLang="en-US" smtClean="0">
                <a:solidFill>
                  <a:prstClr val="black">
                    <a:tint val="75000"/>
                  </a:prstClr>
                </a:solidFill>
              </a:rPr>
              <a:pPr/>
              <a:t>2024/5/7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3394553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83568" y="363056"/>
            <a:ext cx="7776864" cy="507829"/>
          </a:xfrm>
          <a:prstGeom prst="rect">
            <a:avLst/>
          </a:prstGeom>
        </p:spPr>
        <p:txBody>
          <a:bodyPr lIns="91434" tIns="45717" rIns="91434" bIns="45717"/>
          <a:lstStyle/>
          <a:p>
            <a:r>
              <a:rPr lang="zh-TW" altLang="en-US"/>
              <a:t>按一下以編輯母片標題樣式</a:t>
            </a:r>
          </a:p>
        </p:txBody>
      </p:sp>
    </p:spTree>
    <p:extLst>
      <p:ext uri="{BB962C8B-B14F-4D97-AF65-F5344CB8AC3E}">
        <p14:creationId xmlns:p14="http://schemas.microsoft.com/office/powerpoint/2010/main" val="3168269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8" name="Picture 2" descr="\\grapeking.com.tw\fs01\公共資料區\行銷企劃課\跨部門分享\TO 李方\20180726_公司PPTtemplate\work\ok\葡萄王生技ver_16x9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
            <a:ext cx="9143999" cy="514587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275856" y="3219826"/>
            <a:ext cx="5796138" cy="1102519"/>
          </a:xfrm>
        </p:spPr>
        <p:txBody>
          <a:bodyPr/>
          <a:lstStyle>
            <a:lvl1pPr algn="ctr">
              <a:defRPr sz="3600"/>
            </a:lvl1pPr>
          </a:lstStyle>
          <a:p>
            <a:r>
              <a:rPr lang="zh-TW" altLang="en-US"/>
              <a:t>按一下以編輯母片標題樣式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4192881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0"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11"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1868327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79161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0B2C24EE-755D-49B8-8C18-CBE9E8277917}" type="datetime1">
              <a:rPr lang="zh-TW" altLang="en-US" smtClean="0"/>
              <a:t>2024/5/7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1273053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1226422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4167740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 y="2"/>
            <a:ext cx="9143998" cy="514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70746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5"/>
          <p:cNvSpPr>
            <a:spLocks noGrp="1"/>
          </p:cNvSpPr>
          <p:nvPr>
            <p:ph type="sldNum" sz="quarter" idx="4"/>
          </p:nvPr>
        </p:nvSpPr>
        <p:spPr>
          <a:xfrm>
            <a:off x="6765578" y="310927"/>
            <a:ext cx="2133600" cy="273844"/>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2388332686"/>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4978027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dirty="0">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205979"/>
            <a:ext cx="8147248" cy="565571"/>
          </a:xfrm>
          <a:prstGeom prst="rect">
            <a:avLst/>
          </a:prstGeom>
        </p:spPr>
        <p:txBody>
          <a:bodyPr vert="horz" lIns="91440" tIns="45720" rIns="91440" bIns="45720" rtlCol="0" anchor="ctr">
            <a:noAutofit/>
          </a:bodyPr>
          <a:lstStyle/>
          <a:p>
            <a:r>
              <a:rPr lang="zh-TW" altLang="en-US" dirty="0"/>
              <a:t>按一下以編輯母片標題樣式</a:t>
            </a:r>
          </a:p>
        </p:txBody>
      </p:sp>
    </p:spTree>
    <p:extLst>
      <p:ext uri="{BB962C8B-B14F-4D97-AF65-F5344CB8AC3E}">
        <p14:creationId xmlns:p14="http://schemas.microsoft.com/office/powerpoint/2010/main" val="77519092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dirty="0">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146915868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
            <a:ext cx="9143999" cy="5143418"/>
          </a:xfrm>
          <a:prstGeom prst="rect">
            <a:avLst/>
          </a:prstGeom>
        </p:spPr>
      </p:pic>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211332643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 y="694"/>
            <a:ext cx="9141677" cy="5142111"/>
          </a:xfrm>
          <a:prstGeom prst="rect">
            <a:avLst/>
          </a:prstGeom>
        </p:spPr>
      </p:pic>
      <p:sp>
        <p:nvSpPr>
          <p:cNvPr id="3" name="日期版面配置區 2"/>
          <p:cNvSpPr>
            <a:spLocks noGrp="1"/>
          </p:cNvSpPr>
          <p:nvPr>
            <p:ph type="dt" sz="half" idx="10"/>
          </p:nvPr>
        </p:nvSpPr>
        <p:spPr/>
        <p:txBody>
          <a:bodyPr/>
          <a:lstStyle/>
          <a:p>
            <a:endParaRPr lang="zh-TW" altLang="en-US" dirty="0">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56036337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56254073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C9C079D-DF4B-473D-BA13-D02E7437895E}" type="datetime1">
              <a:rPr lang="zh-TW" altLang="en-US" smtClean="0"/>
              <a:t>2024/5/7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3751219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128018908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273424073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154781"/>
            <a:ext cx="2057400" cy="32908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154781"/>
            <a:ext cx="6019800" cy="32908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237ECA-B8E3-484D-9E58-D0C554A3E800}"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614939350"/>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930074" y="303961"/>
            <a:ext cx="973881" cy="273844"/>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193369914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pic>
        <p:nvPicPr>
          <p:cNvPr id="8" name="Picture 2" descr="\\grapeking.com.tw\fs01\公共資料區\行銷企劃課\跨部門分享\TO 李方\20180726_公司PPTtemplate\work\ok\葡萄王生技ver_16x9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2"/>
            <a:ext cx="9143999" cy="514587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275856" y="3219822"/>
            <a:ext cx="5796138" cy="1102519"/>
          </a:xfrm>
        </p:spPr>
        <p:txBody>
          <a:bodyPr/>
          <a:lstStyle>
            <a:lvl1pPr algn="ctr">
              <a:defRPr sz="3600"/>
            </a:lvl1pPr>
          </a:lstStyle>
          <a:p>
            <a:r>
              <a:rPr lang="zh-TW" altLang="en-US"/>
              <a:t>按一下以編輯母片標題樣式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905196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
        <p:nvSpPr>
          <p:cNvPr id="6" name="內容版面配置區 2"/>
          <p:cNvSpPr>
            <a:spLocks noGrp="1"/>
          </p:cNvSpPr>
          <p:nvPr>
            <p:ph idx="1"/>
          </p:nvPr>
        </p:nvSpPr>
        <p:spPr>
          <a:xfrm>
            <a:off x="539552" y="915566"/>
            <a:ext cx="8147248" cy="3679057"/>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Tree>
    <p:extLst>
      <p:ext uri="{BB962C8B-B14F-4D97-AF65-F5344CB8AC3E}">
        <p14:creationId xmlns:p14="http://schemas.microsoft.com/office/powerpoint/2010/main" val="3568691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版面配置區 1"/>
          <p:cNvSpPr>
            <a:spLocks noGrp="1"/>
          </p:cNvSpPr>
          <p:nvPr>
            <p:ph type="title"/>
          </p:nvPr>
        </p:nvSpPr>
        <p:spPr>
          <a:xfrm>
            <a:off x="539552" y="195486"/>
            <a:ext cx="7776864" cy="565571"/>
          </a:xfrm>
          <a:prstGeom prst="rect">
            <a:avLst/>
          </a:prstGeom>
        </p:spPr>
        <p:txBody>
          <a:bodyPr vert="horz" lIns="91440" tIns="45720" rIns="91440" bIns="45720" rtlCol="0" anchor="ctr">
            <a:noAutofit/>
          </a:bodyPr>
          <a:lstStyle/>
          <a:p>
            <a:r>
              <a:rPr lang="zh-TW" altLang="en-US"/>
              <a:t>按一下以編輯母片標題樣式</a:t>
            </a:r>
            <a:endParaRPr lang="zh-TW" altLang="en-US" dirty="0"/>
          </a:p>
        </p:txBody>
      </p:sp>
      <p:sp>
        <p:nvSpPr>
          <p:cNvPr id="9" name="投影片編號版面配置區 5"/>
          <p:cNvSpPr>
            <a:spLocks noGrp="1"/>
          </p:cNvSpPr>
          <p:nvPr>
            <p:ph type="sldNum" sz="quarter" idx="4"/>
          </p:nvPr>
        </p:nvSpPr>
        <p:spPr>
          <a:xfrm>
            <a:off x="7927801" y="305594"/>
            <a:ext cx="973881" cy="273844"/>
          </a:xfrm>
          <a:prstGeom prst="rect">
            <a:avLst/>
          </a:prstGeom>
        </p:spPr>
        <p:txBody>
          <a:bodyPr vert="horz" lIns="91440" tIns="45720" rIns="91440" bIns="45720" rtlCol="0" anchor="ctr"/>
          <a:lstStyle>
            <a:lvl1pPr algn="r">
              <a:defRPr sz="1100">
                <a:solidFill>
                  <a:schemeClr val="bg1"/>
                </a:solidFill>
                <a:latin typeface="+mj-lt"/>
              </a:defRPr>
            </a:lvl1p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2216435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927801" y="305594"/>
            <a:ext cx="973881" cy="273844"/>
          </a:xfrm>
          <a:prstGeom prst="rect">
            <a:avLst/>
          </a:prstGeom>
        </p:spPr>
        <p:txBody>
          <a:bodyPr vert="horz" lIns="91440" tIns="45720" rIns="91440" bIns="45720" rtlCol="0" anchor="ctr"/>
          <a:lstStyle>
            <a:lvl1pPr algn="r">
              <a:defRPr sz="1100">
                <a:solidFill>
                  <a:schemeClr val="bg1"/>
                </a:solidFill>
                <a:latin typeface="+mj-lt"/>
              </a:defRPr>
            </a:lvl1p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374609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8423651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52201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273844"/>
            <a:ext cx="7886700" cy="994172"/>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629842" y="1878806"/>
            <a:ext cx="3868340"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29150" y="1878806"/>
            <a:ext cx="3887391"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2F6E1E7-A9F4-4719-8FD5-B56B459DC703}" type="datetime1">
              <a:rPr lang="zh-TW" altLang="en-US" smtClean="0"/>
              <a:t>2024/5/7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1788168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744449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3111486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pic>
        <p:nvPicPr>
          <p:cNvPr id="8" name="Picture 2" descr="\\grapeking.com.tw\fs01\公共資料區\行銷企劃課\跨部門分享\TO 李方\20180726_公司PPTtemplate\work\ok\葡萄王生技ver_16x9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6"/>
            <a:ext cx="9143999" cy="514587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275856" y="3219826"/>
            <a:ext cx="5796138" cy="1102519"/>
          </a:xfrm>
        </p:spPr>
        <p:txBody>
          <a:bodyPr/>
          <a:lstStyle>
            <a:lvl1pPr algn="ctr">
              <a:defRPr sz="3600"/>
            </a:lvl1pPr>
          </a:lstStyle>
          <a:p>
            <a:r>
              <a:rPr lang="zh-TW" altLang="en-US"/>
              <a:t>按一下以編輯母片標題樣式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pic>
        <p:nvPicPr>
          <p:cNvPr id="6" name="Picture 2" descr="\\grapeking.com.tw\fs01\公共資料區\行銷企劃課\跨部門分享\TO 李方\20180726_公司PPTtemplate\work\ok\葡萄王生技ver_16x9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
            <a:ext cx="9143999" cy="514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72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0"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11"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a:t>按一下以編輯母片標題樣式</a:t>
            </a:r>
            <a:endParaRPr lang="zh-TW" altLang="en-US" dirty="0"/>
          </a:p>
        </p:txBody>
      </p:sp>
    </p:spTree>
    <p:extLst>
      <p:ext uri="{BB962C8B-B14F-4D97-AF65-F5344CB8AC3E}">
        <p14:creationId xmlns:p14="http://schemas.microsoft.com/office/powerpoint/2010/main" val="3920122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424261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Tree>
    <p:extLst>
      <p:ext uri="{BB962C8B-B14F-4D97-AF65-F5344CB8AC3E}">
        <p14:creationId xmlns:p14="http://schemas.microsoft.com/office/powerpoint/2010/main" val="4187966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Tree>
    <p:extLst>
      <p:ext uri="{BB962C8B-B14F-4D97-AF65-F5344CB8AC3E}">
        <p14:creationId xmlns:p14="http://schemas.microsoft.com/office/powerpoint/2010/main" val="3765828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Picture 2" descr="\\grapeking.com.tw\fs01\公共資料區\行銷企劃課\跨部門分享\TO 李方\20180726_公司PPTtemplate\work\ok\葡萄王生技ver_16x9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
            <a:ext cx="9143999" cy="514587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275856" y="3219826"/>
            <a:ext cx="5796138" cy="1102519"/>
          </a:xfrm>
        </p:spPr>
        <p:txBody>
          <a:bodyPr/>
          <a:lstStyle>
            <a:lvl1pPr algn="ctr">
              <a:defRPr sz="3600"/>
            </a:lvl1pPr>
          </a:lstStyle>
          <a:p>
            <a:r>
              <a:rPr lang="zh-TW" altLang="en-US"/>
              <a:t>按一下以編輯母片標題樣式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27918190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0"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11"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2196998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233193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4287051-CAEB-48CF-B2BF-8A911FB533BC}" type="datetime1">
              <a:rPr lang="zh-TW" altLang="en-US" smtClean="0"/>
              <a:t>2024/5/7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3208070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821016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870443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838088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5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
            <a:ext cx="9144000"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962128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1761973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7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 y="42"/>
            <a:ext cx="9141677" cy="5143418"/>
          </a:xfrm>
          <a:prstGeom prst="rect">
            <a:avLst/>
          </a:prstGeom>
        </p:spPr>
      </p:pic>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
        <p:nvSpPr>
          <p:cNvPr id="6"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Tree>
    <p:extLst>
      <p:ext uri="{BB962C8B-B14F-4D97-AF65-F5344CB8AC3E}">
        <p14:creationId xmlns:p14="http://schemas.microsoft.com/office/powerpoint/2010/main" val="3543994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2406173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15706993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1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 1"/>
          <p:cNvSpPr>
            <a:spLocks noGrp="1"/>
          </p:cNvSpPr>
          <p:nvPr>
            <p:ph type="title"/>
          </p:nvPr>
        </p:nvSpPr>
        <p:spPr>
          <a:xfrm>
            <a:off x="457200" y="205979"/>
            <a:ext cx="8229600" cy="493563"/>
          </a:xfrm>
        </p:spPr>
        <p:txBody>
          <a:bodyPr/>
          <a:lstStyle/>
          <a:p>
            <a:r>
              <a:rPr lang="zh-TW" altLang="en-US" dirty="0"/>
              <a:t>按一下以編輯母片標題樣式</a:t>
            </a:r>
          </a:p>
        </p:txBody>
      </p:sp>
    </p:spTree>
    <p:extLst>
      <p:ext uri="{BB962C8B-B14F-4D97-AF65-F5344CB8AC3E}">
        <p14:creationId xmlns:p14="http://schemas.microsoft.com/office/powerpoint/2010/main" val="277910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2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 1"/>
          <p:cNvSpPr>
            <a:spLocks noGrp="1"/>
          </p:cNvSpPr>
          <p:nvPr>
            <p:ph type="title"/>
          </p:nvPr>
        </p:nvSpPr>
        <p:spPr>
          <a:xfrm>
            <a:off x="457200" y="205979"/>
            <a:ext cx="8229600" cy="493563"/>
          </a:xfrm>
        </p:spPr>
        <p:txBody>
          <a:bodyPr/>
          <a:lstStyle/>
          <a:p>
            <a:r>
              <a:rPr lang="zh-TW" altLang="en-US" dirty="0"/>
              <a:t>按一下以編輯母片標題樣式</a:t>
            </a:r>
          </a:p>
        </p:txBody>
      </p:sp>
    </p:spTree>
    <p:extLst>
      <p:ext uri="{BB962C8B-B14F-4D97-AF65-F5344CB8AC3E}">
        <p14:creationId xmlns:p14="http://schemas.microsoft.com/office/powerpoint/2010/main" val="382100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D91513F-AB64-46CE-9E25-28BCE444C6E3}" type="datetime1">
              <a:rPr lang="zh-TW" altLang="en-US" smtClean="0"/>
              <a:t>2024/5/7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1116020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 1"/>
          <p:cNvSpPr>
            <a:spLocks noGrp="1"/>
          </p:cNvSpPr>
          <p:nvPr>
            <p:ph type="title"/>
          </p:nvPr>
        </p:nvSpPr>
        <p:spPr>
          <a:xfrm>
            <a:off x="457200" y="205979"/>
            <a:ext cx="8229600" cy="493563"/>
          </a:xfrm>
        </p:spPr>
        <p:txBody>
          <a:bodyPr/>
          <a:lstStyle/>
          <a:p>
            <a:r>
              <a:rPr lang="zh-TW" altLang="en-US" dirty="0"/>
              <a:t>按一下以編輯母片標題樣式</a:t>
            </a:r>
          </a:p>
        </p:txBody>
      </p:sp>
    </p:spTree>
    <p:extLst>
      <p:ext uri="{BB962C8B-B14F-4D97-AF65-F5344CB8AC3E}">
        <p14:creationId xmlns:p14="http://schemas.microsoft.com/office/powerpoint/2010/main" val="210322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3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 1"/>
          <p:cNvSpPr>
            <a:spLocks noGrp="1"/>
          </p:cNvSpPr>
          <p:nvPr>
            <p:ph type="title"/>
          </p:nvPr>
        </p:nvSpPr>
        <p:spPr>
          <a:xfrm>
            <a:off x="457200" y="205979"/>
            <a:ext cx="8229600" cy="493563"/>
          </a:xfrm>
        </p:spPr>
        <p:txBody>
          <a:bodyPr/>
          <a:lstStyle/>
          <a:p>
            <a:r>
              <a:rPr lang="zh-TW" altLang="en-US" dirty="0"/>
              <a:t>按一下以編輯母片標題樣式</a:t>
            </a:r>
          </a:p>
        </p:txBody>
      </p:sp>
    </p:spTree>
    <p:extLst>
      <p:ext uri="{BB962C8B-B14F-4D97-AF65-F5344CB8AC3E}">
        <p14:creationId xmlns:p14="http://schemas.microsoft.com/office/powerpoint/2010/main" val="348398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 1"/>
          <p:cNvSpPr>
            <a:spLocks noGrp="1"/>
          </p:cNvSpPr>
          <p:nvPr>
            <p:ph type="title"/>
          </p:nvPr>
        </p:nvSpPr>
        <p:spPr>
          <a:xfrm>
            <a:off x="457200" y="205979"/>
            <a:ext cx="8229600" cy="493563"/>
          </a:xfrm>
        </p:spPr>
        <p:txBody>
          <a:bodyPr/>
          <a:lstStyle/>
          <a:p>
            <a:r>
              <a:rPr lang="zh-TW" altLang="en-US" dirty="0"/>
              <a:t>按一下以編輯母片標題樣式</a:t>
            </a:r>
          </a:p>
        </p:txBody>
      </p:sp>
    </p:spTree>
    <p:extLst>
      <p:ext uri="{BB962C8B-B14F-4D97-AF65-F5344CB8AC3E}">
        <p14:creationId xmlns:p14="http://schemas.microsoft.com/office/powerpoint/2010/main" val="3485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6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11" name="標題 1"/>
          <p:cNvSpPr>
            <a:spLocks noGrp="1"/>
          </p:cNvSpPr>
          <p:nvPr>
            <p:ph type="title"/>
          </p:nvPr>
        </p:nvSpPr>
        <p:spPr>
          <a:xfrm>
            <a:off x="457200" y="205979"/>
            <a:ext cx="8229600" cy="493563"/>
          </a:xfrm>
        </p:spPr>
        <p:txBody>
          <a:bodyPr/>
          <a:lstStyle/>
          <a:p>
            <a:r>
              <a:rPr lang="zh-TW" altLang="en-US" dirty="0"/>
              <a:t>按一下以編輯母片標題樣式</a:t>
            </a:r>
          </a:p>
        </p:txBody>
      </p:sp>
    </p:spTree>
    <p:extLst>
      <p:ext uri="{BB962C8B-B14F-4D97-AF65-F5344CB8AC3E}">
        <p14:creationId xmlns:p14="http://schemas.microsoft.com/office/powerpoint/2010/main" val="170033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8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8"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684221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9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9"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18877882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9"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551554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1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8"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4158466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2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9"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1093746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3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9"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16606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4A75426-1CAF-4144-A3CA-17FDA3022E2F}" type="datetime1">
              <a:rPr lang="zh-TW" altLang="en-US" smtClean="0"/>
              <a:t>2024/5/7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1443597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標題及物件">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560" y="205978"/>
            <a:ext cx="7920880" cy="367550"/>
          </a:xfrm>
          <a:prstGeom prst="rect">
            <a:avLst/>
          </a:prstGeom>
        </p:spPr>
        <p:txBody>
          <a:bodyPr>
            <a:noAutofit/>
          </a:bodyPr>
          <a:lstStyle>
            <a:lvl1pPr algn="l">
              <a:defRPr sz="3200" b="1">
                <a:solidFill>
                  <a:schemeClr val="tx1">
                    <a:lumMod val="85000"/>
                    <a:lumOff val="15000"/>
                  </a:schemeClr>
                </a:solidFill>
                <a:latin typeface="微軟正黑體" pitchFamily="34" charset="-120"/>
                <a:ea typeface="微軟正黑體" pitchFamily="34" charset="-120"/>
              </a:defRPr>
            </a:lvl1pPr>
          </a:lstStyle>
          <a:p>
            <a:r>
              <a:rPr lang="zh-TW" altLang="en-US" dirty="0"/>
              <a:t>按一下以編輯母片標題樣式</a:t>
            </a:r>
          </a:p>
        </p:txBody>
      </p:sp>
      <p:sp>
        <p:nvSpPr>
          <p:cNvPr id="8" name="投影片編號版面配置區 5"/>
          <p:cNvSpPr>
            <a:spLocks noGrp="1"/>
          </p:cNvSpPr>
          <p:nvPr>
            <p:ph type="sldNum" sz="quarter" idx="4"/>
          </p:nvPr>
        </p:nvSpPr>
        <p:spPr>
          <a:xfrm>
            <a:off x="6770381" y="195486"/>
            <a:ext cx="2133600" cy="273844"/>
          </a:xfrm>
          <a:prstGeom prst="rect">
            <a:avLst/>
          </a:prstGeom>
        </p:spPr>
        <p:txBody>
          <a:bodyPr/>
          <a:lstStyle>
            <a:lvl1pPr algn="r">
              <a:defRPr sz="1400" b="0" i="0">
                <a:solidFill>
                  <a:schemeClr val="bg1"/>
                </a:solidFill>
                <a:latin typeface="Century Gothic" pitchFamily="34" charset="0"/>
                <a:ea typeface="微軟正黑體" pitchFamily="34" charset="-120"/>
              </a:defRPr>
            </a:lvl1pPr>
          </a:lstStyle>
          <a:p>
            <a:fld id="{5A68E100-9CA6-423E-A624-C6E2F0290C75}" type="slidenum">
              <a:rPr lang="zh-TW" altLang="en-US" smtClean="0">
                <a:solidFill>
                  <a:prstClr val="white"/>
                </a:solidFill>
              </a:rPr>
              <a:pPr/>
              <a:t>‹#›</a:t>
            </a:fld>
            <a:endParaRPr lang="zh-TW" altLang="en-US" dirty="0">
              <a:solidFill>
                <a:prstClr val="white"/>
              </a:solidFill>
            </a:endParaRPr>
          </a:p>
        </p:txBody>
      </p:sp>
    </p:spTree>
    <p:extLst>
      <p:ext uri="{BB962C8B-B14F-4D97-AF65-F5344CB8AC3E}">
        <p14:creationId xmlns:p14="http://schemas.microsoft.com/office/powerpoint/2010/main" val="3582565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E1C3BA0-F546-4710-BDA0-3288CA7905FB}"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229929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4C37558-D677-40DE-8AA3-805B853FBD8C}" type="datetime1">
              <a:rPr lang="zh-TW" altLang="en-US" smtClean="0"/>
              <a:t>2024/5/7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301003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20.jpg"/><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image" Target="../media/image26.jpe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image" Target="../media/image1.jpe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2616F25D-3B57-4045-B4BB-EAA473C08AC1}" type="datetime1">
              <a:rPr lang="zh-TW" altLang="en-US" smtClean="0"/>
              <a:t>2024/5/7</a:t>
            </a:fld>
            <a:endParaRPr lang="zh-TW" altLang="en-US"/>
          </a:p>
        </p:txBody>
      </p:sp>
      <p:sp>
        <p:nvSpPr>
          <p:cNvPr id="5" name="頁尾版面配置區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56301E1-9FB4-492A-A844-4E9CFC7ECFA7}" type="slidenum">
              <a:rPr lang="zh-TW" altLang="en-US" smtClean="0"/>
              <a:t>‹#›</a:t>
            </a:fld>
            <a:endParaRPr lang="zh-TW" altLang="en-US"/>
          </a:p>
        </p:txBody>
      </p:sp>
    </p:spTree>
    <p:extLst>
      <p:ext uri="{BB962C8B-B14F-4D97-AF65-F5344CB8AC3E}">
        <p14:creationId xmlns:p14="http://schemas.microsoft.com/office/powerpoint/2010/main" val="349841610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TW"/>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2" y="1062"/>
            <a:ext cx="9141677" cy="5141377"/>
          </a:xfrm>
          <a:prstGeom prst="rect">
            <a:avLst/>
          </a:prstGeom>
        </p:spPr>
      </p:pic>
      <p:sp>
        <p:nvSpPr>
          <p:cNvPr id="2" name="標題版面配置區 1"/>
          <p:cNvSpPr>
            <a:spLocks noGrp="1"/>
          </p:cNvSpPr>
          <p:nvPr>
            <p:ph type="title"/>
          </p:nvPr>
        </p:nvSpPr>
        <p:spPr>
          <a:xfrm>
            <a:off x="539552" y="195487"/>
            <a:ext cx="7776864" cy="565571"/>
          </a:xfrm>
          <a:prstGeom prst="rect">
            <a:avLst/>
          </a:prstGeom>
        </p:spPr>
        <p:txBody>
          <a:bodyPr vert="horz" lIns="91438" tIns="45719" rIns="91438" bIns="45719"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539553" y="915567"/>
            <a:ext cx="8147248" cy="3679057"/>
          </a:xfrm>
          <a:prstGeom prst="rect">
            <a:avLst/>
          </a:prstGeom>
        </p:spPr>
        <p:txBody>
          <a:bodyPr vert="horz" lIns="91438" tIns="45719" rIns="91438" bIns="45719"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925DBB83-B82F-492B-90DA-CACCC7057580}" type="datetime1">
              <a:rPr lang="zh-TW" altLang="en-US" smtClean="0"/>
              <a:t>2024/5/7</a:t>
            </a:fld>
            <a:endParaRPr lang="zh-TW" altLang="en-US"/>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884368" y="385317"/>
            <a:ext cx="973881" cy="273844"/>
          </a:xfrm>
          <a:prstGeom prst="rect">
            <a:avLst/>
          </a:prstGeom>
        </p:spPr>
        <p:txBody>
          <a:bodyPr vert="horz" lIns="91438" tIns="45719" rIns="91438" bIns="45719" rtlCol="0" anchor="ctr"/>
          <a:lstStyle>
            <a:lvl1pPr algn="r">
              <a:defRPr sz="1200">
                <a:solidFill>
                  <a:schemeClr val="bg1"/>
                </a:solidFill>
                <a:latin typeface="Century Gothic" panose="020B0502020202020204" pitchFamily="34" charset="0"/>
              </a:defRPr>
            </a:lvl1pPr>
          </a:lstStyle>
          <a:p>
            <a:fld id="{5A68E100-9CA6-423E-A624-C6E2F0290C75}" type="slidenum">
              <a:rPr lang="zh-TW" altLang="en-US" smtClean="0"/>
              <a:t>‹#›</a:t>
            </a:fld>
            <a:endParaRPr lang="zh-TW" altLang="en-US"/>
          </a:p>
        </p:txBody>
      </p:sp>
    </p:spTree>
    <p:extLst>
      <p:ext uri="{BB962C8B-B14F-4D97-AF65-F5344CB8AC3E}">
        <p14:creationId xmlns:p14="http://schemas.microsoft.com/office/powerpoint/2010/main" val="29656783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8" r:id="rId8"/>
    <p:sldLayoutId id="2147483693" r:id="rId9"/>
    <p:sldLayoutId id="2147483669" r:id="rId10"/>
    <p:sldLayoutId id="2147483652" r:id="rId11"/>
    <p:sldLayoutId id="2147483665" r:id="rId12"/>
    <p:sldLayoutId id="2147483767" r:id="rId13"/>
    <p:sldLayoutId id="2147483846" r:id="rId14"/>
    <p:sldLayoutId id="2147483847" r:id="rId15"/>
  </p:sldLayoutIdLst>
  <p:hf hdr="0" ftr="0" dt="0"/>
  <p:txStyles>
    <p:titleStyle>
      <a:lvl1pPr algn="l" defTabSz="914378"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5" y="1065"/>
            <a:ext cx="9141677" cy="5141377"/>
          </a:xfrm>
          <a:prstGeom prst="rect">
            <a:avLst/>
          </a:prstGeom>
        </p:spPr>
      </p:pic>
      <p:sp>
        <p:nvSpPr>
          <p:cNvPr id="2"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539552" y="915566"/>
            <a:ext cx="8147248" cy="3679057"/>
          </a:xfrm>
          <a:prstGeom prst="rect">
            <a:avLst/>
          </a:prstGeom>
        </p:spPr>
        <p:txBody>
          <a:bodyPr vert="horz" lIns="91368" tIns="45684" rIns="91368" bIns="45684"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368" tIns="45684" rIns="91368" bIns="45684" rtlCol="0" anchor="ctr"/>
          <a:lstStyle>
            <a:lvl1pPr algn="l">
              <a:defRPr sz="1200">
                <a:solidFill>
                  <a:schemeClr val="tx1">
                    <a:tint val="75000"/>
                  </a:schemeClr>
                </a:solidFill>
              </a:defRPr>
            </a:lvl1pPr>
          </a:lstStyle>
          <a:p>
            <a:pPr defTabSz="913680"/>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1" y="4767263"/>
            <a:ext cx="2895600" cy="273844"/>
          </a:xfrm>
          <a:prstGeom prst="rect">
            <a:avLst/>
          </a:prstGeom>
        </p:spPr>
        <p:txBody>
          <a:bodyPr vert="horz" lIns="91368" tIns="45684" rIns="91368" bIns="45684" rtlCol="0" anchor="ctr"/>
          <a:lstStyle>
            <a:lvl1pPr algn="ctr">
              <a:defRPr sz="1200">
                <a:solidFill>
                  <a:schemeClr val="tx1">
                    <a:tint val="75000"/>
                  </a:schemeClr>
                </a:solidFill>
              </a:defRPr>
            </a:lvl1pPr>
          </a:lstStyle>
          <a:p>
            <a:pPr defTabSz="91368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pPr defTabSz="913680"/>
            <a:fld id="{5A68E100-9CA6-423E-A624-C6E2F0290C75}" type="slidenum">
              <a:rPr lang="zh-TW" altLang="en-US" smtClean="0">
                <a:solidFill>
                  <a:prstClr val="white"/>
                </a:solidFill>
              </a:rPr>
              <a:pPr defTabSz="913680"/>
              <a:t>‹#›</a:t>
            </a:fld>
            <a:endParaRPr lang="zh-TW" altLang="en-US" dirty="0">
              <a:solidFill>
                <a:prstClr val="white"/>
              </a:solidFill>
            </a:endParaRPr>
          </a:p>
        </p:txBody>
      </p:sp>
    </p:spTree>
    <p:extLst>
      <p:ext uri="{BB962C8B-B14F-4D97-AF65-F5344CB8AC3E}">
        <p14:creationId xmlns:p14="http://schemas.microsoft.com/office/powerpoint/2010/main" val="9680838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hdr="0" ftr="0" dt="0"/>
  <p:txStyles>
    <p:titleStyle>
      <a:lvl1pPr algn="l" defTabSz="913680"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p:titleStyle>
    <p:bodyStyle>
      <a:lvl1pPr marL="342631" indent="-342631" algn="l" defTabSz="91368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366" indent="-285526" algn="l" defTabSz="91368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2100" indent="-228420" algn="l" defTabSz="91368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598940" indent="-228420" algn="l" defTabSz="91368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5781" indent="-228420" algn="l" defTabSz="91368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2621"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463"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02"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143"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3680" rtl="0" eaLnBrk="1" latinLnBrk="0" hangingPunct="1">
        <a:defRPr sz="1800" kern="1200">
          <a:solidFill>
            <a:schemeClr val="tx1"/>
          </a:solidFill>
          <a:latin typeface="+mn-lt"/>
          <a:ea typeface="+mn-ea"/>
          <a:cs typeface="+mn-cs"/>
        </a:defRPr>
      </a:lvl1pPr>
      <a:lvl2pPr marL="456840" algn="l" defTabSz="913680" rtl="0" eaLnBrk="1" latinLnBrk="0" hangingPunct="1">
        <a:defRPr sz="1800" kern="1200">
          <a:solidFill>
            <a:schemeClr val="tx1"/>
          </a:solidFill>
          <a:latin typeface="+mn-lt"/>
          <a:ea typeface="+mn-ea"/>
          <a:cs typeface="+mn-cs"/>
        </a:defRPr>
      </a:lvl2pPr>
      <a:lvl3pPr marL="913680" algn="l" defTabSz="913680" rtl="0" eaLnBrk="1" latinLnBrk="0" hangingPunct="1">
        <a:defRPr sz="1800" kern="1200">
          <a:solidFill>
            <a:schemeClr val="tx1"/>
          </a:solidFill>
          <a:latin typeface="+mn-lt"/>
          <a:ea typeface="+mn-ea"/>
          <a:cs typeface="+mn-cs"/>
        </a:defRPr>
      </a:lvl3pPr>
      <a:lvl4pPr marL="1370520" algn="l" defTabSz="913680" rtl="0" eaLnBrk="1" latinLnBrk="0" hangingPunct="1">
        <a:defRPr sz="1800" kern="1200">
          <a:solidFill>
            <a:schemeClr val="tx1"/>
          </a:solidFill>
          <a:latin typeface="+mn-lt"/>
          <a:ea typeface="+mn-ea"/>
          <a:cs typeface="+mn-cs"/>
        </a:defRPr>
      </a:lvl4pPr>
      <a:lvl5pPr marL="1827360" algn="l" defTabSz="913680" rtl="0" eaLnBrk="1" latinLnBrk="0" hangingPunct="1">
        <a:defRPr sz="1800" kern="1200">
          <a:solidFill>
            <a:schemeClr val="tx1"/>
          </a:solidFill>
          <a:latin typeface="+mn-lt"/>
          <a:ea typeface="+mn-ea"/>
          <a:cs typeface="+mn-cs"/>
        </a:defRPr>
      </a:lvl5pPr>
      <a:lvl6pPr marL="2284202" algn="l" defTabSz="913680" rtl="0" eaLnBrk="1" latinLnBrk="0" hangingPunct="1">
        <a:defRPr sz="1800" kern="1200">
          <a:solidFill>
            <a:schemeClr val="tx1"/>
          </a:solidFill>
          <a:latin typeface="+mn-lt"/>
          <a:ea typeface="+mn-ea"/>
          <a:cs typeface="+mn-cs"/>
        </a:defRPr>
      </a:lvl6pPr>
      <a:lvl7pPr marL="2741041" algn="l" defTabSz="913680" rtl="0" eaLnBrk="1" latinLnBrk="0" hangingPunct="1">
        <a:defRPr sz="1800" kern="1200">
          <a:solidFill>
            <a:schemeClr val="tx1"/>
          </a:solidFill>
          <a:latin typeface="+mn-lt"/>
          <a:ea typeface="+mn-ea"/>
          <a:cs typeface="+mn-cs"/>
        </a:defRPr>
      </a:lvl7pPr>
      <a:lvl8pPr marL="3197884" algn="l" defTabSz="913680" rtl="0" eaLnBrk="1" latinLnBrk="0" hangingPunct="1">
        <a:defRPr sz="1800" kern="1200">
          <a:solidFill>
            <a:schemeClr val="tx1"/>
          </a:solidFill>
          <a:latin typeface="+mn-lt"/>
          <a:ea typeface="+mn-ea"/>
          <a:cs typeface="+mn-cs"/>
        </a:defRPr>
      </a:lvl8pPr>
      <a:lvl9pPr marL="3654724" algn="l" defTabSz="9136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2187" y="1232"/>
            <a:ext cx="9139625" cy="514341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539552" y="205979"/>
            <a:ext cx="8147248" cy="565571"/>
          </a:xfrm>
          <a:prstGeom prst="rect">
            <a:avLst/>
          </a:prstGeom>
        </p:spPr>
        <p:txBody>
          <a:bodyPr vert="horz" lIns="91440" tIns="45720" rIns="91440" bIns="45720"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457200" y="915566"/>
            <a:ext cx="8229600" cy="367905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zh-TW" altLang="en-US" dirty="0">
              <a:solidFill>
                <a:prstClr val="black">
                  <a:tint val="75000"/>
                </a:prstClr>
              </a:solidFill>
            </a:endParaRPr>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765578" y="310927"/>
            <a:ext cx="2133600" cy="273844"/>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pPr defTabSz="914400"/>
            <a:fld id="{CF237ECA-B8E3-484D-9E58-D0C554A3E800}" type="slidenum">
              <a:rPr lang="zh-TW" altLang="en-US" smtClean="0">
                <a:solidFill>
                  <a:prstClr val="white"/>
                </a:solidFill>
              </a:rPr>
              <a:pPr defTabSz="914400"/>
              <a:t>‹#›</a:t>
            </a:fld>
            <a:endParaRPr lang="zh-TW" altLang="en-US" dirty="0">
              <a:solidFill>
                <a:prstClr val="white"/>
              </a:solidFill>
            </a:endParaRPr>
          </a:p>
        </p:txBody>
      </p:sp>
    </p:spTree>
    <p:extLst>
      <p:ext uri="{BB962C8B-B14F-4D97-AF65-F5344CB8AC3E}">
        <p14:creationId xmlns:p14="http://schemas.microsoft.com/office/powerpoint/2010/main" val="14736564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dt="0"/>
  <p:txStyles>
    <p:titleStyle>
      <a:lvl1pPr algn="l" defTabSz="914400" rtl="0" eaLnBrk="1" latinLnBrk="0" hangingPunct="1">
        <a:spcBef>
          <a:spcPct val="0"/>
        </a:spcBef>
        <a:buNone/>
        <a:defRPr sz="28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539552" y="195486"/>
            <a:ext cx="7776864" cy="565571"/>
          </a:xfrm>
          <a:prstGeom prst="rect">
            <a:avLst/>
          </a:prstGeom>
        </p:spPr>
        <p:txBody>
          <a:bodyPr vert="horz" lIns="91440" tIns="45720" rIns="91440" bIns="45720"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539552" y="915566"/>
            <a:ext cx="8147248" cy="3679057"/>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927801" y="305594"/>
            <a:ext cx="973881" cy="273844"/>
          </a:xfrm>
          <a:prstGeom prst="rect">
            <a:avLst/>
          </a:prstGeom>
        </p:spPr>
        <p:txBody>
          <a:bodyPr vert="horz" lIns="91440" tIns="45720" rIns="91440" bIns="45720" rtlCol="0" anchor="ctr"/>
          <a:lstStyle>
            <a:lvl1pPr algn="r">
              <a:defRPr sz="1100">
                <a:solidFill>
                  <a:schemeClr val="bg1"/>
                </a:solidFill>
                <a:latin typeface="+mj-lt"/>
              </a:defRPr>
            </a:lvl1pPr>
          </a:lstStyle>
          <a:p>
            <a:pPr defTabSz="914400"/>
            <a:fld id="{8E1C3BA0-F546-4710-BDA0-3288CA7905FB}" type="slidenum">
              <a:rPr lang="zh-TW" altLang="en-US" smtClean="0">
                <a:solidFill>
                  <a:prstClr val="white"/>
                </a:solidFill>
              </a:rPr>
              <a:pPr defTabSz="914400"/>
              <a:t>‹#›</a:t>
            </a:fld>
            <a:endParaRPr lang="zh-TW" altLang="en-US">
              <a:solidFill>
                <a:prstClr val="white"/>
              </a:solidFill>
            </a:endParaRPr>
          </a:p>
        </p:txBody>
      </p:sp>
    </p:spTree>
    <p:extLst>
      <p:ext uri="{BB962C8B-B14F-4D97-AF65-F5344CB8AC3E}">
        <p14:creationId xmlns:p14="http://schemas.microsoft.com/office/powerpoint/2010/main" val="7612228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Lst>
  <p:hf hdr="0" ftr="0" dt="0"/>
  <p:txStyles>
    <p:titleStyle>
      <a:lvl1pPr algn="l" defTabSz="914400"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165" y="1065"/>
            <a:ext cx="9141677" cy="5141377"/>
          </a:xfrm>
          <a:prstGeom prst="rect">
            <a:avLst/>
          </a:prstGeom>
        </p:spPr>
      </p:pic>
      <p:sp>
        <p:nvSpPr>
          <p:cNvPr id="2" name="標題版面配置區 1"/>
          <p:cNvSpPr>
            <a:spLocks noGrp="1"/>
          </p:cNvSpPr>
          <p:nvPr>
            <p:ph type="title"/>
          </p:nvPr>
        </p:nvSpPr>
        <p:spPr>
          <a:xfrm>
            <a:off x="539552" y="195486"/>
            <a:ext cx="7776864" cy="565571"/>
          </a:xfrm>
          <a:prstGeom prst="rect">
            <a:avLst/>
          </a:prstGeom>
        </p:spPr>
        <p:txBody>
          <a:bodyPr vert="horz" lIns="91368" tIns="45684" rIns="91368" bIns="45684"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539552" y="915566"/>
            <a:ext cx="8147248" cy="3679057"/>
          </a:xfrm>
          <a:prstGeom prst="rect">
            <a:avLst/>
          </a:prstGeom>
        </p:spPr>
        <p:txBody>
          <a:bodyPr vert="horz" lIns="91368" tIns="45684" rIns="91368" bIns="45684"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368" tIns="45684" rIns="91368" bIns="45684" rtlCol="0" anchor="ctr"/>
          <a:lstStyle>
            <a:lvl1pPr algn="l">
              <a:defRPr sz="1200">
                <a:solidFill>
                  <a:schemeClr val="tx1">
                    <a:tint val="75000"/>
                  </a:schemeClr>
                </a:solidFill>
              </a:defRPr>
            </a:lvl1pPr>
          </a:lstStyle>
          <a:p>
            <a:pPr defTabSz="913680"/>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1" y="4767263"/>
            <a:ext cx="2895600" cy="273844"/>
          </a:xfrm>
          <a:prstGeom prst="rect">
            <a:avLst/>
          </a:prstGeom>
        </p:spPr>
        <p:txBody>
          <a:bodyPr vert="horz" lIns="91368" tIns="45684" rIns="91368" bIns="45684" rtlCol="0" anchor="ctr"/>
          <a:lstStyle>
            <a:lvl1pPr algn="ctr">
              <a:defRPr sz="1200">
                <a:solidFill>
                  <a:schemeClr val="tx1">
                    <a:tint val="75000"/>
                  </a:schemeClr>
                </a:solidFill>
              </a:defRPr>
            </a:lvl1pPr>
          </a:lstStyle>
          <a:p>
            <a:pPr defTabSz="91368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884371" y="385316"/>
            <a:ext cx="973881" cy="273844"/>
          </a:xfrm>
          <a:prstGeom prst="rect">
            <a:avLst/>
          </a:prstGeom>
        </p:spPr>
        <p:txBody>
          <a:bodyPr vert="horz" lIns="91368" tIns="45684" rIns="91368" bIns="45684" rtlCol="0" anchor="ctr"/>
          <a:lstStyle>
            <a:lvl1pPr algn="r">
              <a:defRPr sz="1200">
                <a:solidFill>
                  <a:schemeClr val="bg1"/>
                </a:solidFill>
                <a:latin typeface="Century Gothic" panose="020B0502020202020204" pitchFamily="34" charset="0"/>
              </a:defRPr>
            </a:lvl1pPr>
          </a:lstStyle>
          <a:p>
            <a:pPr defTabSz="913680"/>
            <a:fld id="{5A68E100-9CA6-423E-A624-C6E2F0290C75}" type="slidenum">
              <a:rPr lang="zh-TW" altLang="en-US" smtClean="0">
                <a:solidFill>
                  <a:prstClr val="white"/>
                </a:solidFill>
              </a:rPr>
              <a:pPr defTabSz="913680"/>
              <a:t>‹#›</a:t>
            </a:fld>
            <a:endParaRPr lang="zh-TW" altLang="en-US" dirty="0">
              <a:solidFill>
                <a:prstClr val="white"/>
              </a:solidFill>
            </a:endParaRPr>
          </a:p>
        </p:txBody>
      </p:sp>
      <p:pic>
        <p:nvPicPr>
          <p:cNvPr id="9" name="Picture 2"/>
          <p:cNvPicPr>
            <a:picLocks noChangeAspect="1" noChangeArrowheads="1"/>
          </p:cNvPicPr>
          <p:nvPr userDrawn="1"/>
        </p:nvPicPr>
        <p:blipFill>
          <a:blip r:embed="rId33" cstate="print">
            <a:extLst>
              <a:ext uri="{28A0092B-C50C-407E-A947-70E740481C1C}">
                <a14:useLocalDpi xmlns:a14="http://schemas.microsoft.com/office/drawing/2010/main" val="0"/>
              </a:ext>
            </a:extLst>
          </a:blip>
          <a:stretch>
            <a:fillRect/>
          </a:stretch>
        </p:blipFill>
        <p:spPr bwMode="auto">
          <a:xfrm>
            <a:off x="0" y="1232"/>
            <a:ext cx="9144000" cy="514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16537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Lst>
  <p:hf hdr="0" ftr="0" dt="0"/>
  <p:txStyles>
    <p:titleStyle>
      <a:lvl1pPr algn="l" defTabSz="913680"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p:titleStyle>
    <p:bodyStyle>
      <a:lvl1pPr marL="342631" indent="-342631" algn="l" defTabSz="91368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366" indent="-285526" algn="l" defTabSz="91368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2100" indent="-228420" algn="l" defTabSz="91368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598940" indent="-228420" algn="l" defTabSz="91368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5781" indent="-228420" algn="l" defTabSz="91368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2621"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463"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02"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143" indent="-228420" algn="l" defTabSz="9136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3680" rtl="0" eaLnBrk="1" latinLnBrk="0" hangingPunct="1">
        <a:defRPr sz="1800" kern="1200">
          <a:solidFill>
            <a:schemeClr val="tx1"/>
          </a:solidFill>
          <a:latin typeface="+mn-lt"/>
          <a:ea typeface="+mn-ea"/>
          <a:cs typeface="+mn-cs"/>
        </a:defRPr>
      </a:lvl1pPr>
      <a:lvl2pPr marL="456840" algn="l" defTabSz="913680" rtl="0" eaLnBrk="1" latinLnBrk="0" hangingPunct="1">
        <a:defRPr sz="1800" kern="1200">
          <a:solidFill>
            <a:schemeClr val="tx1"/>
          </a:solidFill>
          <a:latin typeface="+mn-lt"/>
          <a:ea typeface="+mn-ea"/>
          <a:cs typeface="+mn-cs"/>
        </a:defRPr>
      </a:lvl2pPr>
      <a:lvl3pPr marL="913680" algn="l" defTabSz="913680" rtl="0" eaLnBrk="1" latinLnBrk="0" hangingPunct="1">
        <a:defRPr sz="1800" kern="1200">
          <a:solidFill>
            <a:schemeClr val="tx1"/>
          </a:solidFill>
          <a:latin typeface="+mn-lt"/>
          <a:ea typeface="+mn-ea"/>
          <a:cs typeface="+mn-cs"/>
        </a:defRPr>
      </a:lvl3pPr>
      <a:lvl4pPr marL="1370520" algn="l" defTabSz="913680" rtl="0" eaLnBrk="1" latinLnBrk="0" hangingPunct="1">
        <a:defRPr sz="1800" kern="1200">
          <a:solidFill>
            <a:schemeClr val="tx1"/>
          </a:solidFill>
          <a:latin typeface="+mn-lt"/>
          <a:ea typeface="+mn-ea"/>
          <a:cs typeface="+mn-cs"/>
        </a:defRPr>
      </a:lvl4pPr>
      <a:lvl5pPr marL="1827360" algn="l" defTabSz="913680" rtl="0" eaLnBrk="1" latinLnBrk="0" hangingPunct="1">
        <a:defRPr sz="1800" kern="1200">
          <a:solidFill>
            <a:schemeClr val="tx1"/>
          </a:solidFill>
          <a:latin typeface="+mn-lt"/>
          <a:ea typeface="+mn-ea"/>
          <a:cs typeface="+mn-cs"/>
        </a:defRPr>
      </a:lvl5pPr>
      <a:lvl6pPr marL="2284202" algn="l" defTabSz="913680" rtl="0" eaLnBrk="1" latinLnBrk="0" hangingPunct="1">
        <a:defRPr sz="1800" kern="1200">
          <a:solidFill>
            <a:schemeClr val="tx1"/>
          </a:solidFill>
          <a:latin typeface="+mn-lt"/>
          <a:ea typeface="+mn-ea"/>
          <a:cs typeface="+mn-cs"/>
        </a:defRPr>
      </a:lvl6pPr>
      <a:lvl7pPr marL="2741041" algn="l" defTabSz="913680" rtl="0" eaLnBrk="1" latinLnBrk="0" hangingPunct="1">
        <a:defRPr sz="1800" kern="1200">
          <a:solidFill>
            <a:schemeClr val="tx1"/>
          </a:solidFill>
          <a:latin typeface="+mn-lt"/>
          <a:ea typeface="+mn-ea"/>
          <a:cs typeface="+mn-cs"/>
        </a:defRPr>
      </a:lvl7pPr>
      <a:lvl8pPr marL="3197884" algn="l" defTabSz="913680" rtl="0" eaLnBrk="1" latinLnBrk="0" hangingPunct="1">
        <a:defRPr sz="1800" kern="1200">
          <a:solidFill>
            <a:schemeClr val="tx1"/>
          </a:solidFill>
          <a:latin typeface="+mn-lt"/>
          <a:ea typeface="+mn-ea"/>
          <a:cs typeface="+mn-cs"/>
        </a:defRPr>
      </a:lvl8pPr>
      <a:lvl9pPr marL="3654724" algn="l" defTabSz="9136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jpe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notesSlide" Target="../notesSlides/notesSlide17.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59.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grapeking.com.tw/" TargetMode="Externa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chart" Target="../charts/chart1.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a:xfrm>
            <a:off x="3275856" y="3057804"/>
            <a:ext cx="5796138" cy="1102519"/>
          </a:xfrm>
        </p:spPr>
        <p:txBody>
          <a:bodyPr/>
          <a:lstStyle/>
          <a:p>
            <a:r>
              <a:rPr lang="zh-TW" altLang="en-US" dirty="0"/>
              <a:t>葡萄王生技</a:t>
            </a:r>
            <a:r>
              <a:rPr lang="en-US" altLang="zh-TW" dirty="0"/>
              <a:t>(1707 TT) </a:t>
            </a:r>
            <a:br>
              <a:rPr lang="en-US" altLang="zh-TW" dirty="0"/>
            </a:br>
            <a:r>
              <a:rPr lang="zh-TW" altLang="en-US" dirty="0"/>
              <a:t>公司簡報 </a:t>
            </a:r>
          </a:p>
        </p:txBody>
      </p:sp>
      <p:sp>
        <p:nvSpPr>
          <p:cNvPr id="4" name="標題 2"/>
          <p:cNvSpPr txBox="1">
            <a:spLocks/>
          </p:cNvSpPr>
          <p:nvPr/>
        </p:nvSpPr>
        <p:spPr>
          <a:xfrm>
            <a:off x="3275856" y="3921900"/>
            <a:ext cx="5796138" cy="1102519"/>
          </a:xfrm>
          <a:prstGeom prst="rect">
            <a:avLst/>
          </a:prstGeom>
        </p:spPr>
        <p:txBody>
          <a:bodyPr vert="horz" lIns="91438" tIns="45719" rIns="91438" bIns="45719" rtlCol="0" anchor="ctr">
            <a:noAutofit/>
          </a:bodyPr>
          <a:lstStyle>
            <a:lvl1pPr algn="ctr" defTabSz="1219170" rtl="0" eaLnBrk="1" latinLnBrk="0" hangingPunct="1">
              <a:spcBef>
                <a:spcPct val="0"/>
              </a:spcBef>
              <a:buNone/>
              <a:defRPr sz="4800" b="1" kern="1200">
                <a:solidFill>
                  <a:schemeClr val="tx1"/>
                </a:solidFill>
                <a:latin typeface="微軟正黑體" pitchFamily="34" charset="-120"/>
                <a:ea typeface="微軟正黑體" pitchFamily="34" charset="-120"/>
                <a:cs typeface="+mj-cs"/>
              </a:defRPr>
            </a:lvl1pPr>
          </a:lstStyle>
          <a:p>
            <a:r>
              <a:rPr lang="en-US" altLang="zh-TW" sz="2700" b="0" dirty="0"/>
              <a:t>2024</a:t>
            </a:r>
            <a:r>
              <a:rPr lang="zh-TW" altLang="en-US" sz="2700" b="0" dirty="0"/>
              <a:t>年</a:t>
            </a:r>
            <a:r>
              <a:rPr lang="en-US" altLang="zh-TW" sz="2700" b="0" dirty="0"/>
              <a:t>05</a:t>
            </a:r>
            <a:r>
              <a:rPr lang="zh-TW" altLang="en-US" sz="2700" b="0" dirty="0"/>
              <a:t>月</a:t>
            </a:r>
            <a:r>
              <a:rPr lang="en-US" altLang="zh-TW" sz="2700" b="0" dirty="0"/>
              <a:t>15</a:t>
            </a:r>
            <a:r>
              <a:rPr lang="zh-TW" altLang="en-US" sz="2700" b="0" dirty="0"/>
              <a:t>日</a:t>
            </a:r>
          </a:p>
        </p:txBody>
      </p:sp>
    </p:spTree>
    <p:extLst>
      <p:ext uri="{BB962C8B-B14F-4D97-AF65-F5344CB8AC3E}">
        <p14:creationId xmlns:p14="http://schemas.microsoft.com/office/powerpoint/2010/main" val="6884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10</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台灣葡萄王</a:t>
            </a:r>
            <a:r>
              <a:rPr lang="en-US" altLang="zh-TW" sz="2800" dirty="0"/>
              <a:t>-</a:t>
            </a:r>
            <a:r>
              <a:rPr lang="zh-TW" altLang="en-US" sz="2800" dirty="0"/>
              <a:t>最近五年</a:t>
            </a:r>
            <a:r>
              <a:rPr lang="en-US" altLang="zh-TW" sz="2800" dirty="0"/>
              <a:t>&amp;2024Q1</a:t>
            </a:r>
            <a:r>
              <a:rPr lang="zh-TW" altLang="en-US" sz="2800" dirty="0"/>
              <a:t>概況</a:t>
            </a:r>
          </a:p>
        </p:txBody>
      </p:sp>
      <p:grpSp>
        <p:nvGrpSpPr>
          <p:cNvPr id="2" name="群組 1"/>
          <p:cNvGrpSpPr/>
          <p:nvPr/>
        </p:nvGrpSpPr>
        <p:grpSpPr>
          <a:xfrm>
            <a:off x="589820" y="843558"/>
            <a:ext cx="7852610" cy="3733800"/>
            <a:chOff x="589820" y="843558"/>
            <a:chExt cx="7852610" cy="3733800"/>
          </a:xfrm>
        </p:grpSpPr>
        <p:graphicFrame>
          <p:nvGraphicFramePr>
            <p:cNvPr id="11" name="圖表 10"/>
            <p:cNvGraphicFramePr/>
            <p:nvPr>
              <p:extLst>
                <p:ext uri="{D42A27DB-BD31-4B8C-83A1-F6EECF244321}">
                  <p14:modId xmlns:p14="http://schemas.microsoft.com/office/powerpoint/2010/main" val="2162008749"/>
                </p:ext>
              </p:extLst>
            </p:nvPr>
          </p:nvGraphicFramePr>
          <p:xfrm>
            <a:off x="589820" y="843558"/>
            <a:ext cx="785261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8" name="文字方塊 7"/>
            <p:cNvSpPr txBox="1"/>
            <p:nvPr/>
          </p:nvSpPr>
          <p:spPr>
            <a:xfrm>
              <a:off x="710570" y="913621"/>
              <a:ext cx="954107"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單位：百萬</a:t>
              </a:r>
            </a:p>
          </p:txBody>
        </p:sp>
      </p:grpSp>
    </p:spTree>
    <p:extLst>
      <p:ext uri="{BB962C8B-B14F-4D97-AF65-F5344CB8AC3E}">
        <p14:creationId xmlns:p14="http://schemas.microsoft.com/office/powerpoint/2010/main" val="416612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圖表 10"/>
          <p:cNvGraphicFramePr/>
          <p:nvPr>
            <p:extLst>
              <p:ext uri="{D42A27DB-BD31-4B8C-83A1-F6EECF244321}">
                <p14:modId xmlns:p14="http://schemas.microsoft.com/office/powerpoint/2010/main" val="627692469"/>
              </p:ext>
            </p:extLst>
          </p:nvPr>
        </p:nvGraphicFramePr>
        <p:xfrm>
          <a:off x="685800" y="895350"/>
          <a:ext cx="768836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11</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台灣葡萄王</a:t>
            </a:r>
            <a:r>
              <a:rPr lang="en-US" altLang="zh-TW" sz="2800" dirty="0"/>
              <a:t>-</a:t>
            </a:r>
            <a:r>
              <a:rPr lang="zh-TW" altLang="en-US" sz="2800" dirty="0"/>
              <a:t>最近五年</a:t>
            </a:r>
            <a:r>
              <a:rPr lang="en-US" altLang="zh-TW" sz="2800" dirty="0"/>
              <a:t>&amp;2024Q1</a:t>
            </a:r>
            <a:r>
              <a:rPr lang="zh-TW" altLang="en-US" sz="2800" dirty="0"/>
              <a:t>自有品牌概況</a:t>
            </a:r>
          </a:p>
        </p:txBody>
      </p:sp>
    </p:spTree>
    <p:extLst>
      <p:ext uri="{BB962C8B-B14F-4D97-AF65-F5344CB8AC3E}">
        <p14:creationId xmlns:p14="http://schemas.microsoft.com/office/powerpoint/2010/main" val="179901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圖表 10"/>
          <p:cNvGraphicFramePr/>
          <p:nvPr>
            <p:extLst>
              <p:ext uri="{D42A27DB-BD31-4B8C-83A1-F6EECF244321}">
                <p14:modId xmlns:p14="http://schemas.microsoft.com/office/powerpoint/2010/main" val="1259348426"/>
              </p:ext>
            </p:extLst>
          </p:nvPr>
        </p:nvGraphicFramePr>
        <p:xfrm>
          <a:off x="521550" y="1203598"/>
          <a:ext cx="768836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12</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台灣葡萄王</a:t>
            </a:r>
            <a:r>
              <a:rPr lang="en-US" altLang="zh-TW" sz="2800" dirty="0"/>
              <a:t>-</a:t>
            </a:r>
            <a:r>
              <a:rPr lang="zh-TW" altLang="en-US" sz="2800" dirty="0"/>
              <a:t>最近五年</a:t>
            </a:r>
            <a:r>
              <a:rPr lang="en-US" altLang="zh-TW" sz="2800" dirty="0"/>
              <a:t>&amp;2024Q1</a:t>
            </a:r>
            <a:r>
              <a:rPr lang="zh-TW" altLang="en-US" sz="2800" dirty="0"/>
              <a:t>代工業務概況</a:t>
            </a:r>
          </a:p>
        </p:txBody>
      </p:sp>
    </p:spTree>
    <p:extLst>
      <p:ext uri="{BB962C8B-B14F-4D97-AF65-F5344CB8AC3E}">
        <p14:creationId xmlns:p14="http://schemas.microsoft.com/office/powerpoint/2010/main" val="21053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13</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台灣葡萄王</a:t>
            </a:r>
            <a:r>
              <a:rPr lang="en-US" altLang="zh-TW" sz="2800" dirty="0"/>
              <a:t>-2024Q1</a:t>
            </a:r>
            <a:r>
              <a:rPr lang="zh-TW" altLang="en-US" sz="2800" dirty="0"/>
              <a:t>代工業績比較</a:t>
            </a:r>
          </a:p>
        </p:txBody>
      </p:sp>
      <p:graphicFrame>
        <p:nvGraphicFramePr>
          <p:cNvPr id="6" name="圖表 5">
            <a:extLst>
              <a:ext uri="{FF2B5EF4-FFF2-40B4-BE49-F238E27FC236}">
                <a16:creationId xmlns:a16="http://schemas.microsoft.com/office/drawing/2014/main" id="{3B8EF176-3323-4F24-95AB-4C421B1547E8}"/>
              </a:ext>
            </a:extLst>
          </p:cNvPr>
          <p:cNvGraphicFramePr/>
          <p:nvPr>
            <p:extLst>
              <p:ext uri="{D42A27DB-BD31-4B8C-83A1-F6EECF244321}">
                <p14:modId xmlns:p14="http://schemas.microsoft.com/office/powerpoint/2010/main" val="1453801152"/>
              </p:ext>
            </p:extLst>
          </p:nvPr>
        </p:nvGraphicFramePr>
        <p:xfrm>
          <a:off x="685812" y="1059582"/>
          <a:ext cx="4320000"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圖表 9">
            <a:extLst>
              <a:ext uri="{FF2B5EF4-FFF2-40B4-BE49-F238E27FC236}">
                <a16:creationId xmlns:a16="http://schemas.microsoft.com/office/drawing/2014/main" id="{6F5FEB98-38CB-449C-B70F-86BE1C16B23D}"/>
              </a:ext>
            </a:extLst>
          </p:cNvPr>
          <p:cNvGraphicFramePr/>
          <p:nvPr>
            <p:extLst>
              <p:ext uri="{D42A27DB-BD31-4B8C-83A1-F6EECF244321}">
                <p14:modId xmlns:p14="http://schemas.microsoft.com/office/powerpoint/2010/main" val="4221440204"/>
              </p:ext>
            </p:extLst>
          </p:nvPr>
        </p:nvGraphicFramePr>
        <p:xfrm>
          <a:off x="4571999" y="1026711"/>
          <a:ext cx="3974105"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矩形 13">
            <a:extLst>
              <a:ext uri="{FF2B5EF4-FFF2-40B4-BE49-F238E27FC236}">
                <a16:creationId xmlns:a16="http://schemas.microsoft.com/office/drawing/2014/main" id="{803165A0-9D0D-4887-A289-AD4D5A31E38E}"/>
              </a:ext>
            </a:extLst>
          </p:cNvPr>
          <p:cNvSpPr/>
          <p:nvPr/>
        </p:nvSpPr>
        <p:spPr>
          <a:xfrm>
            <a:off x="5931779" y="1098518"/>
            <a:ext cx="1285929" cy="400110"/>
          </a:xfrm>
          <a:prstGeom prst="rect">
            <a:avLst/>
          </a:prstGeom>
          <a:solidFill>
            <a:schemeClr val="tx1">
              <a:lumMod val="65000"/>
              <a:lumOff val="35000"/>
            </a:schemeClr>
          </a:solidFill>
        </p:spPr>
        <p:txBody>
          <a:bodyPr wrap="none">
            <a:spAutoFit/>
          </a:bodyPr>
          <a:lstStyle/>
          <a:p>
            <a:pPr algn="ctr"/>
            <a:r>
              <a:rPr lang="en-US" altLang="zh-TW" sz="2000" b="1" dirty="0">
                <a:solidFill>
                  <a:schemeClr val="bg1"/>
                </a:solidFill>
                <a:latin typeface="微軟正黑體" pitchFamily="34" charset="-120"/>
                <a:ea typeface="微軟正黑體" pitchFamily="34" charset="-120"/>
              </a:rPr>
              <a:t>2024. Q1</a:t>
            </a:r>
            <a:endParaRPr lang="zh-TW" altLang="en-US" sz="2000" b="1" dirty="0">
              <a:solidFill>
                <a:schemeClr val="bg1"/>
              </a:solidFill>
              <a:latin typeface="微軟正黑體" pitchFamily="34" charset="-120"/>
              <a:ea typeface="微軟正黑體" pitchFamily="34" charset="-120"/>
            </a:endParaRPr>
          </a:p>
        </p:txBody>
      </p:sp>
      <p:sp>
        <p:nvSpPr>
          <p:cNvPr id="15" name="矩形 14">
            <a:extLst>
              <a:ext uri="{FF2B5EF4-FFF2-40B4-BE49-F238E27FC236}">
                <a16:creationId xmlns:a16="http://schemas.microsoft.com/office/drawing/2014/main" id="{139F0428-7DD7-4CEF-833B-B6176FEBFED1}"/>
              </a:ext>
            </a:extLst>
          </p:cNvPr>
          <p:cNvSpPr/>
          <p:nvPr/>
        </p:nvSpPr>
        <p:spPr>
          <a:xfrm>
            <a:off x="2131943" y="1144102"/>
            <a:ext cx="1221809" cy="400110"/>
          </a:xfrm>
          <a:prstGeom prst="rect">
            <a:avLst/>
          </a:prstGeom>
          <a:solidFill>
            <a:schemeClr val="tx1">
              <a:lumMod val="65000"/>
              <a:lumOff val="35000"/>
            </a:schemeClr>
          </a:solidFill>
        </p:spPr>
        <p:txBody>
          <a:bodyPr wrap="none">
            <a:spAutoFit/>
          </a:bodyPr>
          <a:lstStyle/>
          <a:p>
            <a:pPr algn="ctr"/>
            <a:r>
              <a:rPr lang="en-US" altLang="zh-TW" sz="2000" b="1" dirty="0">
                <a:solidFill>
                  <a:schemeClr val="bg1"/>
                </a:solidFill>
                <a:latin typeface="微軟正黑體" pitchFamily="34" charset="-120"/>
                <a:ea typeface="微軟正黑體" pitchFamily="34" charset="-120"/>
              </a:rPr>
              <a:t>2023.Q1</a:t>
            </a:r>
            <a:endParaRPr lang="zh-TW" altLang="en-US" sz="2000" b="1" dirty="0">
              <a:solidFill>
                <a:schemeClr val="bg1"/>
              </a:solidFill>
              <a:latin typeface="微軟正黑體" pitchFamily="34" charset="-120"/>
              <a:ea typeface="微軟正黑體" pitchFamily="34" charset="-120"/>
            </a:endParaRPr>
          </a:p>
        </p:txBody>
      </p:sp>
      <p:sp>
        <p:nvSpPr>
          <p:cNvPr id="16" name="矩形 15">
            <a:extLst>
              <a:ext uri="{FF2B5EF4-FFF2-40B4-BE49-F238E27FC236}">
                <a16:creationId xmlns:a16="http://schemas.microsoft.com/office/drawing/2014/main" id="{10BC9976-AB3C-429E-A68F-CFA1624914B8}"/>
              </a:ext>
            </a:extLst>
          </p:cNvPr>
          <p:cNvSpPr/>
          <p:nvPr/>
        </p:nvSpPr>
        <p:spPr>
          <a:xfrm>
            <a:off x="2396851" y="2815205"/>
            <a:ext cx="784190" cy="400110"/>
          </a:xfrm>
          <a:prstGeom prst="rect">
            <a:avLst/>
          </a:prstGeom>
          <a:solidFill>
            <a:schemeClr val="tx1">
              <a:lumMod val="65000"/>
              <a:lumOff val="35000"/>
            </a:schemeClr>
          </a:solidFill>
        </p:spPr>
        <p:txBody>
          <a:bodyPr wrap="none">
            <a:spAutoFit/>
          </a:bodyPr>
          <a:lstStyle/>
          <a:p>
            <a:pPr algn="ctr"/>
            <a:r>
              <a:rPr lang="en-US" altLang="zh-TW" sz="2000" b="1" dirty="0">
                <a:solidFill>
                  <a:schemeClr val="bg1"/>
                </a:solidFill>
                <a:latin typeface="+mj-lt"/>
                <a:ea typeface="微軟正黑體" pitchFamily="34" charset="-120"/>
              </a:rPr>
              <a:t> 83 M</a:t>
            </a:r>
            <a:endParaRPr lang="zh-TW" altLang="en-US" sz="2000" b="1" dirty="0">
              <a:solidFill>
                <a:schemeClr val="bg1"/>
              </a:solidFill>
              <a:latin typeface="+mj-lt"/>
              <a:ea typeface="微軟正黑體" pitchFamily="34" charset="-120"/>
            </a:endParaRPr>
          </a:p>
        </p:txBody>
      </p:sp>
      <p:sp>
        <p:nvSpPr>
          <p:cNvPr id="17" name="矩形 16">
            <a:extLst>
              <a:ext uri="{FF2B5EF4-FFF2-40B4-BE49-F238E27FC236}">
                <a16:creationId xmlns:a16="http://schemas.microsoft.com/office/drawing/2014/main" id="{B060A993-133A-405F-AFBF-49B7546957C5}"/>
              </a:ext>
            </a:extLst>
          </p:cNvPr>
          <p:cNvSpPr/>
          <p:nvPr/>
        </p:nvSpPr>
        <p:spPr>
          <a:xfrm>
            <a:off x="6166956" y="2787774"/>
            <a:ext cx="784190" cy="400110"/>
          </a:xfrm>
          <a:prstGeom prst="rect">
            <a:avLst/>
          </a:prstGeom>
          <a:solidFill>
            <a:schemeClr val="tx1">
              <a:lumMod val="65000"/>
              <a:lumOff val="35000"/>
            </a:schemeClr>
          </a:solidFill>
        </p:spPr>
        <p:txBody>
          <a:bodyPr wrap="none">
            <a:spAutoFit/>
          </a:bodyPr>
          <a:lstStyle/>
          <a:p>
            <a:pPr algn="ctr"/>
            <a:r>
              <a:rPr lang="en-US" altLang="zh-TW" sz="2000" b="1" dirty="0">
                <a:solidFill>
                  <a:schemeClr val="bg1"/>
                </a:solidFill>
                <a:latin typeface="+mj-lt"/>
                <a:ea typeface="微軟正黑體" pitchFamily="34" charset="-120"/>
              </a:rPr>
              <a:t> 93</a:t>
            </a:r>
            <a:r>
              <a:rPr lang="zh-TW" altLang="en-US" sz="2000" b="1" dirty="0">
                <a:solidFill>
                  <a:schemeClr val="bg1"/>
                </a:solidFill>
                <a:latin typeface="+mj-lt"/>
                <a:ea typeface="微軟正黑體" pitchFamily="34" charset="-120"/>
              </a:rPr>
              <a:t> </a:t>
            </a:r>
            <a:r>
              <a:rPr lang="en-US" altLang="zh-TW" sz="2000" b="1" dirty="0">
                <a:solidFill>
                  <a:schemeClr val="bg1"/>
                </a:solidFill>
                <a:latin typeface="+mj-lt"/>
                <a:ea typeface="微軟正黑體" pitchFamily="34" charset="-120"/>
              </a:rPr>
              <a:t>M</a:t>
            </a:r>
            <a:endParaRPr lang="zh-TW" altLang="en-US" sz="2000" b="1" dirty="0">
              <a:solidFill>
                <a:schemeClr val="bg1"/>
              </a:solidFill>
              <a:latin typeface="+mj-lt"/>
              <a:ea typeface="微軟正黑體" pitchFamily="34" charset="-120"/>
            </a:endParaRPr>
          </a:p>
        </p:txBody>
      </p:sp>
      <p:grpSp>
        <p:nvGrpSpPr>
          <p:cNvPr id="2" name="群組 1"/>
          <p:cNvGrpSpPr/>
          <p:nvPr/>
        </p:nvGrpSpPr>
        <p:grpSpPr>
          <a:xfrm>
            <a:off x="3116519" y="635045"/>
            <a:ext cx="3571788" cy="489491"/>
            <a:chOff x="2843808" y="635045"/>
            <a:chExt cx="3571788" cy="489491"/>
          </a:xfrm>
        </p:grpSpPr>
        <p:sp>
          <p:nvSpPr>
            <p:cNvPr id="12" name="文字方塊 11"/>
            <p:cNvSpPr txBox="1"/>
            <p:nvPr/>
          </p:nvSpPr>
          <p:spPr>
            <a:xfrm>
              <a:off x="2843808" y="662871"/>
              <a:ext cx="3571788" cy="461665"/>
            </a:xfrm>
            <a:prstGeom prst="rect">
              <a:avLst/>
            </a:prstGeom>
            <a:noFill/>
          </p:spPr>
          <p:txBody>
            <a:bodyPr wrap="square" rtlCol="0">
              <a:spAutoFit/>
            </a:bodyPr>
            <a:lstStyle/>
            <a:p>
              <a:r>
                <a:rPr lang="en-US" altLang="zh-TW" sz="1800" b="1" dirty="0">
                  <a:solidFill>
                    <a:srgbClr val="E60033"/>
                  </a:solidFill>
                  <a:latin typeface="Segoe UI Black" pitchFamily="34" charset="0"/>
                  <a:ea typeface="Segoe UI Black" pitchFamily="34" charset="0"/>
                </a:rPr>
                <a:t>2024.Q1</a:t>
              </a:r>
              <a:r>
                <a:rPr lang="zh-TW" altLang="en-US" sz="1800" b="1" dirty="0">
                  <a:solidFill>
                    <a:srgbClr val="E60033"/>
                  </a:solidFill>
                  <a:latin typeface="Segoe UI Black" pitchFamily="34" charset="0"/>
                  <a:ea typeface="Segoe UI Black" pitchFamily="34" charset="0"/>
                </a:rPr>
                <a:t>          </a:t>
              </a:r>
              <a:r>
                <a:rPr lang="en-US" altLang="zh-TW" sz="2400" b="1" dirty="0">
                  <a:solidFill>
                    <a:srgbClr val="E60033"/>
                  </a:solidFill>
                  <a:latin typeface="Segoe UI Black" pitchFamily="34" charset="0"/>
                  <a:ea typeface="Segoe UI Black" pitchFamily="34" charset="0"/>
                </a:rPr>
                <a:t>12%</a:t>
              </a:r>
              <a:endParaRPr lang="zh-TW" altLang="en-US" sz="2400" b="1" dirty="0">
                <a:solidFill>
                  <a:srgbClr val="E60033"/>
                </a:solidFill>
                <a:latin typeface="Segoe UI Black" pitchFamily="34" charset="0"/>
                <a:ea typeface="微軟正黑體" pitchFamily="34" charset="-120"/>
              </a:endParaRPr>
            </a:p>
          </p:txBody>
        </p:sp>
        <p:sp>
          <p:nvSpPr>
            <p:cNvPr id="13" name="向右箭號 12"/>
            <p:cNvSpPr/>
            <p:nvPr/>
          </p:nvSpPr>
          <p:spPr>
            <a:xfrm rot="16200000">
              <a:off x="3956611" y="653472"/>
              <a:ext cx="468902" cy="432048"/>
            </a:xfrm>
            <a:prstGeom prst="rightArrow">
              <a:avLst/>
            </a:prstGeom>
            <a:solidFill>
              <a:srgbClr val="E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58804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14</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葡萄王樟芝植物新藥已進入美國</a:t>
            </a:r>
            <a:r>
              <a:rPr lang="en-US" altLang="zh-TW" sz="3400" dirty="0"/>
              <a:t>FDA</a:t>
            </a:r>
            <a:r>
              <a:rPr lang="zh-TW" altLang="en-US" sz="2800" dirty="0"/>
              <a:t>第二期測試</a:t>
            </a:r>
          </a:p>
        </p:txBody>
      </p:sp>
      <p:sp>
        <p:nvSpPr>
          <p:cNvPr id="6" name="TextBox 5"/>
          <p:cNvSpPr txBox="1"/>
          <p:nvPr/>
        </p:nvSpPr>
        <p:spPr>
          <a:xfrm>
            <a:off x="467544" y="913904"/>
            <a:ext cx="8295456" cy="3698448"/>
          </a:xfrm>
          <a:prstGeom prst="rect">
            <a:avLst/>
          </a:prstGeom>
          <a:noFill/>
        </p:spPr>
        <p:txBody>
          <a:bodyPr wrap="square" rtlCol="0">
            <a:spAutoFit/>
          </a:bodyPr>
          <a:lstStyle/>
          <a:p>
            <a:pPr marL="180975" indent="-180975">
              <a:spcAft>
                <a:spcPts val="1000"/>
              </a:spcAft>
              <a:buFont typeface="Arial" pitchFamily="34" charset="0"/>
              <a:buChar char="•"/>
            </a:pPr>
            <a:r>
              <a:rPr lang="zh-TW" altLang="en-US" sz="1600" dirty="0">
                <a:latin typeface="微軟正黑體" pitchFamily="34" charset="-120"/>
                <a:ea typeface="微軟正黑體" pitchFamily="34" charset="-120"/>
                <a:cs typeface="Calibri" pitchFamily="34" charset="0"/>
              </a:rPr>
              <a:t>樟芝為台灣特有真菌，有「森林紅寶石」之稱，在護肝及癌症防治有相當顯著的功效。</a:t>
            </a:r>
            <a:endParaRPr lang="en-US"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1600" dirty="0">
                <a:latin typeface="微軟正黑體" pitchFamily="34" charset="-120"/>
                <a:ea typeface="微軟正黑體" pitchFamily="34" charset="-120"/>
                <a:cs typeface="Calibri" pitchFamily="34" charset="0"/>
              </a:rPr>
              <a:t>葡萄王投入樟芝研究已超過</a:t>
            </a:r>
            <a:r>
              <a:rPr lang="en-US" altLang="zh-TW" sz="1600" dirty="0">
                <a:latin typeface="微軟正黑體" pitchFamily="34" charset="-120"/>
                <a:ea typeface="微軟正黑體" pitchFamily="34" charset="-120"/>
                <a:cs typeface="Calibri" pitchFamily="34" charset="0"/>
              </a:rPr>
              <a:t>20</a:t>
            </a:r>
            <a:r>
              <a:rPr lang="zh-TW" altLang="en-US" sz="1600" dirty="0">
                <a:latin typeface="微軟正黑體" pitchFamily="34" charset="-120"/>
                <a:ea typeface="微軟正黑體" pitchFamily="34" charset="-120"/>
                <a:cs typeface="Calibri" pitchFamily="34" charset="0"/>
              </a:rPr>
              <a:t>餘年，完成許多功效性研究及專利，為台灣第一領導品牌。</a:t>
            </a:r>
            <a:endParaRPr lang="en-US"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1600" dirty="0">
                <a:latin typeface="微軟正黑體" pitchFamily="34" charset="-120"/>
                <a:ea typeface="微軟正黑體" pitchFamily="34" charset="-120"/>
                <a:cs typeface="Calibri" pitchFamily="34" charset="0"/>
              </a:rPr>
              <a:t>葡萄王樟芝針對非酒精性脂肪肝，開發出植物新藥</a:t>
            </a:r>
            <a:r>
              <a:rPr lang="en-US" altLang="zh-TW" sz="1600" dirty="0">
                <a:latin typeface="微軟正黑體" pitchFamily="34" charset="-120"/>
                <a:ea typeface="微軟正黑體" pitchFamily="34" charset="-120"/>
                <a:cs typeface="Calibri" pitchFamily="34" charset="0"/>
              </a:rPr>
              <a:t>GKAC</a:t>
            </a:r>
            <a:r>
              <a:rPr lang="zh-TW" altLang="en-US" sz="1600" dirty="0">
                <a:latin typeface="微軟正黑體" pitchFamily="34" charset="-120"/>
                <a:ea typeface="微軟正黑體" pitchFamily="34" charset="-120"/>
                <a:cs typeface="Calibri" pitchFamily="34" charset="0"/>
              </a:rPr>
              <a:t>，現階段已進入美國食品藥物管理局（</a:t>
            </a:r>
            <a:r>
              <a:rPr lang="en-US" altLang="zh-TW" sz="1600" dirty="0">
                <a:latin typeface="微軟正黑體" pitchFamily="34" charset="-120"/>
                <a:ea typeface="微軟正黑體" pitchFamily="34" charset="-120"/>
                <a:cs typeface="Calibri" pitchFamily="34" charset="0"/>
              </a:rPr>
              <a:t>FDA</a:t>
            </a:r>
            <a:r>
              <a:rPr lang="zh-TW" altLang="en-US" sz="1600" dirty="0">
                <a:latin typeface="微軟正黑體" pitchFamily="34" charset="-120"/>
                <a:ea typeface="微軟正黑體" pitchFamily="34" charset="-120"/>
                <a:cs typeface="Calibri" pitchFamily="34" charset="0"/>
              </a:rPr>
              <a:t>）的第二期測試。</a:t>
            </a:r>
            <a:endParaRPr lang="en-US" altLang="zh-TW"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1600" dirty="0">
                <a:latin typeface="微軟正黑體" pitchFamily="34" charset="-120"/>
                <a:ea typeface="微軟正黑體" pitchFamily="34" charset="-120"/>
                <a:cs typeface="Calibri" pitchFamily="34" charset="0"/>
              </a:rPr>
              <a:t>依據 </a:t>
            </a:r>
            <a:r>
              <a:rPr lang="en-US" altLang="zh-TW" sz="1600" dirty="0">
                <a:latin typeface="微軟正黑體" pitchFamily="34" charset="-120"/>
                <a:ea typeface="微軟正黑體" pitchFamily="34" charset="-120"/>
                <a:cs typeface="Calibri" pitchFamily="34" charset="0"/>
              </a:rPr>
              <a:t>Report Ocean</a:t>
            </a:r>
            <a:r>
              <a:rPr lang="zh-TW" altLang="en-US" sz="1600" dirty="0">
                <a:latin typeface="微軟正黑體" pitchFamily="34" charset="-120"/>
                <a:ea typeface="微軟正黑體" pitchFamily="34" charset="-120"/>
                <a:cs typeface="Calibri" pitchFamily="34" charset="0"/>
              </a:rPr>
              <a:t>的預測，全球非酒精性脂肪肝炎藥物的市場規模預計到</a:t>
            </a:r>
            <a:r>
              <a:rPr lang="en-US" altLang="zh-TW" sz="1600" dirty="0">
                <a:latin typeface="微軟正黑體" pitchFamily="34" charset="-120"/>
                <a:ea typeface="微軟正黑體" pitchFamily="34" charset="-120"/>
                <a:cs typeface="Calibri" pitchFamily="34" charset="0"/>
              </a:rPr>
              <a:t>2025</a:t>
            </a:r>
            <a:r>
              <a:rPr lang="zh-TW" altLang="en-US" sz="1600" dirty="0">
                <a:latin typeface="微軟正黑體" pitchFamily="34" charset="-120"/>
                <a:ea typeface="微軟正黑體" pitchFamily="34" charset="-120"/>
                <a:cs typeface="Calibri" pitchFamily="34" charset="0"/>
              </a:rPr>
              <a:t>年將達到</a:t>
            </a:r>
            <a:r>
              <a:rPr lang="en-US" altLang="zh-TW" sz="1600" dirty="0">
                <a:latin typeface="微軟正黑體" pitchFamily="34" charset="-120"/>
                <a:ea typeface="微軟正黑體" pitchFamily="34" charset="-120"/>
                <a:cs typeface="Calibri" pitchFamily="34" charset="0"/>
              </a:rPr>
              <a:t>214.78</a:t>
            </a:r>
            <a:r>
              <a:rPr lang="zh-TW" altLang="en-US" sz="1600" dirty="0">
                <a:latin typeface="微軟正黑體" pitchFamily="34" charset="-120"/>
                <a:ea typeface="微軟正黑體" pitchFamily="34" charset="-120"/>
                <a:cs typeface="Calibri" pitchFamily="34" charset="0"/>
              </a:rPr>
              <a:t>億美元，從</a:t>
            </a:r>
            <a:r>
              <a:rPr lang="en-US" altLang="zh-TW" sz="1600" dirty="0">
                <a:latin typeface="微軟正黑體" pitchFamily="34" charset="-120"/>
                <a:ea typeface="微軟正黑體" pitchFamily="34" charset="-120"/>
                <a:cs typeface="Calibri" pitchFamily="34" charset="0"/>
              </a:rPr>
              <a:t>2021</a:t>
            </a:r>
            <a:r>
              <a:rPr lang="zh-TW" altLang="en-US" sz="1600" dirty="0">
                <a:latin typeface="微軟正黑體" pitchFamily="34" charset="-120"/>
                <a:ea typeface="微軟正黑體" pitchFamily="34" charset="-120"/>
                <a:cs typeface="Calibri" pitchFamily="34" charset="0"/>
              </a:rPr>
              <a:t>年到</a:t>
            </a:r>
            <a:r>
              <a:rPr lang="en-US" altLang="zh-TW" sz="1600" dirty="0">
                <a:latin typeface="微軟正黑體" pitchFamily="34" charset="-120"/>
                <a:ea typeface="微軟正黑體" pitchFamily="34" charset="-120"/>
                <a:cs typeface="Calibri" pitchFamily="34" charset="0"/>
              </a:rPr>
              <a:t>2025</a:t>
            </a:r>
            <a:r>
              <a:rPr lang="zh-TW" altLang="en-US" sz="1600" dirty="0">
                <a:latin typeface="微軟正黑體" pitchFamily="34" charset="-120"/>
                <a:ea typeface="微軟正黑體" pitchFamily="34" charset="-120"/>
                <a:cs typeface="Calibri" pitchFamily="34" charset="0"/>
              </a:rPr>
              <a:t>年的</a:t>
            </a:r>
            <a:r>
              <a:rPr lang="en-US" altLang="zh-TW" sz="1600" dirty="0">
                <a:latin typeface="微軟正黑體" pitchFamily="34" charset="-120"/>
                <a:ea typeface="微軟正黑體" pitchFamily="34" charset="-120"/>
                <a:cs typeface="Calibri" pitchFamily="34" charset="0"/>
              </a:rPr>
              <a:t>CAGR</a:t>
            </a:r>
            <a:r>
              <a:rPr lang="zh-TW" altLang="en-US" sz="1600" dirty="0">
                <a:latin typeface="微軟正黑體" pitchFamily="34" charset="-120"/>
                <a:ea typeface="微軟正黑體" pitchFamily="34" charset="-120"/>
                <a:cs typeface="Calibri" pitchFamily="34" charset="0"/>
              </a:rPr>
              <a:t>為</a:t>
            </a:r>
            <a:r>
              <a:rPr lang="en-US" altLang="zh-TW" sz="1600" dirty="0">
                <a:latin typeface="微軟正黑體" pitchFamily="34" charset="-120"/>
                <a:ea typeface="微軟正黑體" pitchFamily="34" charset="-120"/>
                <a:cs typeface="Calibri" pitchFamily="34" charset="0"/>
              </a:rPr>
              <a:t>58.4%</a:t>
            </a:r>
            <a:r>
              <a:rPr lang="zh-TW" altLang="en-US" sz="1600" dirty="0">
                <a:latin typeface="微軟正黑體" pitchFamily="34" charset="-120"/>
                <a:ea typeface="微軟正黑體" pitchFamily="34" charset="-120"/>
                <a:cs typeface="Calibri" pitchFamily="34" charset="0"/>
              </a:rPr>
              <a:t>。</a:t>
            </a:r>
            <a:endParaRPr lang="en-US" altLang="zh-TW"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1600" dirty="0">
                <a:latin typeface="微軟正黑體" pitchFamily="34" charset="-120"/>
                <a:ea typeface="微軟正黑體" pitchFamily="34" charset="-120"/>
                <a:cs typeface="Calibri" pitchFamily="34" charset="0"/>
              </a:rPr>
              <a:t>葡萄王獨家開發的樟芝關鍵成份，已在臨床實驗中獲得證實，</a:t>
            </a:r>
            <a:endParaRPr lang="en-US" altLang="zh-TW" sz="1600" dirty="0">
              <a:latin typeface="微軟正黑體" pitchFamily="34" charset="-120"/>
              <a:ea typeface="微軟正黑體" pitchFamily="34" charset="-120"/>
              <a:cs typeface="Calibri" pitchFamily="34" charset="0"/>
            </a:endParaRPr>
          </a:p>
          <a:p>
            <a:pPr>
              <a:spcAft>
                <a:spcPts val="1000"/>
              </a:spcAft>
            </a:pPr>
            <a:r>
              <a:rPr lang="en-US" altLang="zh-TW" sz="1600" dirty="0">
                <a:latin typeface="微軟正黑體" pitchFamily="34" charset="-120"/>
                <a:ea typeface="微軟正黑體" pitchFamily="34" charset="-120"/>
                <a:cs typeface="Calibri" pitchFamily="34" charset="0"/>
              </a:rPr>
              <a:t>    </a:t>
            </a:r>
            <a:r>
              <a:rPr lang="zh-TW" altLang="en-US" sz="1600" dirty="0">
                <a:latin typeface="微軟正黑體" pitchFamily="34" charset="-120"/>
                <a:ea typeface="微軟正黑體" pitchFamily="34" charset="-120"/>
                <a:cs typeface="Calibri" pitchFamily="34" charset="0"/>
              </a:rPr>
              <a:t>可顯著改善非酒精性脂肪肝患者的肝功能，更可預防肝硬化及肝癌等病症。</a:t>
            </a:r>
            <a:endParaRPr lang="en-US" altLang="zh-TW"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1600" dirty="0">
                <a:latin typeface="微軟正黑體" pitchFamily="34" charset="-120"/>
                <a:ea typeface="微軟正黑體" pitchFamily="34" charset="-120"/>
                <a:cs typeface="Calibri" pitchFamily="34" charset="0"/>
              </a:rPr>
              <a:t>若完成美國</a:t>
            </a:r>
            <a:r>
              <a:rPr lang="en-US" altLang="zh-TW" sz="1600" dirty="0">
                <a:latin typeface="微軟正黑體" pitchFamily="34" charset="-120"/>
                <a:ea typeface="微軟正黑體" pitchFamily="34" charset="-120"/>
                <a:cs typeface="Calibri" pitchFamily="34" charset="0"/>
              </a:rPr>
              <a:t>FDA</a:t>
            </a:r>
            <a:r>
              <a:rPr lang="zh-TW" altLang="en-US" sz="1600" dirty="0">
                <a:latin typeface="微軟正黑體" pitchFamily="34" charset="-120"/>
                <a:ea typeface="微軟正黑體" pitchFamily="34" charset="-120"/>
                <a:cs typeface="Calibri" pitchFamily="34" charset="0"/>
              </a:rPr>
              <a:t>的測試申請，我們將成為同類藥物中，</a:t>
            </a:r>
            <a:endParaRPr lang="en-US" altLang="zh-TW" sz="1600" dirty="0">
              <a:latin typeface="微軟正黑體" pitchFamily="34" charset="-120"/>
              <a:ea typeface="微軟正黑體" pitchFamily="34" charset="-120"/>
              <a:cs typeface="Calibri" pitchFamily="34" charset="0"/>
            </a:endParaRPr>
          </a:p>
          <a:p>
            <a:pPr>
              <a:spcAft>
                <a:spcPts val="1000"/>
              </a:spcAft>
            </a:pPr>
            <a:r>
              <a:rPr lang="en-US" altLang="zh-TW" sz="1600" dirty="0">
                <a:latin typeface="微軟正黑體" pitchFamily="34" charset="-120"/>
                <a:ea typeface="微軟正黑體" pitchFamily="34" charset="-120"/>
                <a:cs typeface="Calibri" pitchFamily="34" charset="0"/>
              </a:rPr>
              <a:t>    </a:t>
            </a:r>
            <a:r>
              <a:rPr lang="zh-TW" altLang="en-US" sz="1600" dirty="0">
                <a:latin typeface="微軟正黑體" pitchFamily="34" charset="-120"/>
                <a:ea typeface="微軟正黑體" pitchFamily="34" charset="-120"/>
                <a:cs typeface="Calibri" pitchFamily="34" charset="0"/>
              </a:rPr>
              <a:t>全球第一家可治療非酒精性脂肪肝的植物用藥</a:t>
            </a:r>
            <a:r>
              <a:rPr lang="en-US" altLang="zh-TW" sz="1600" dirty="0">
                <a:latin typeface="微軟正黑體" pitchFamily="34" charset="-120"/>
                <a:ea typeface="微軟正黑體" pitchFamily="34" charset="-120"/>
                <a:cs typeface="Calibri" pitchFamily="34"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133350"/>
            <a:ext cx="1224136" cy="131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gkvpfs01\公共資料區\行銷企劃課_平鎮\跨部門分享\Design_設計檔案\商品照片\3D確認圖檔.v03\01.漢方保養\認證樟芝王\認證樟芝王60入\認證樟芝王60入_瓶.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64993" y="2739448"/>
            <a:ext cx="1675508" cy="26517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PPT\20190226 陳副總_PPT\PIC\牛樟芝 Antrodia cinnmome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3662203"/>
            <a:ext cx="2247382" cy="145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52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101"/>
          <a:stretch/>
        </p:blipFill>
        <p:spPr bwMode="auto">
          <a:xfrm>
            <a:off x="0" y="1203598"/>
            <a:ext cx="9144000" cy="2462400"/>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p:cNvSpPr txBox="1">
            <a:spLocks/>
          </p:cNvSpPr>
          <p:nvPr/>
        </p:nvSpPr>
        <p:spPr>
          <a:xfrm>
            <a:off x="3347864" y="2262827"/>
            <a:ext cx="5022558" cy="769058"/>
          </a:xfrm>
          <a:prstGeom prst="rect">
            <a:avLst/>
          </a:prstGeom>
        </p:spPr>
        <p:txBody>
          <a:bodyPr vert="horz" lIns="68580" tIns="34290" rIns="68580" bIns="34290" rtlCol="0" anchor="ctr">
            <a:noAutofit/>
          </a:bodyPr>
          <a:lstStyle>
            <a:defPPr>
              <a:defRPr lang="zh-TW"/>
            </a:defPPr>
            <a:lvl1pPr algn="ctr">
              <a:spcBef>
                <a:spcPct val="0"/>
              </a:spcBef>
              <a:buNone/>
              <a:defRPr sz="4000" b="0">
                <a:ln w="0"/>
                <a:solidFill>
                  <a:schemeClr val="accent1"/>
                </a:solidFill>
                <a:effectLst>
                  <a:outerShdw blurRad="38100" dist="25400" dir="5400000" algn="ctr" rotWithShape="0">
                    <a:srgbClr val="6E747A">
                      <a:alpha val="43000"/>
                    </a:srgbClr>
                  </a:outerShdw>
                </a:effectLst>
                <a:latin typeface="+mj-lt"/>
                <a:ea typeface="微軟正黑體" pitchFamily="34" charset="-120"/>
                <a:cs typeface="Arial" pitchFamily="34" charset="0"/>
              </a:defRPr>
            </a:lvl1pPr>
          </a:lstStyle>
          <a:p>
            <a:r>
              <a:rPr lang="en-US" altLang="zh-TW" sz="4400" b="1" dirty="0">
                <a:solidFill>
                  <a:srgbClr val="F39800"/>
                </a:solidFill>
                <a:effectLst/>
                <a:latin typeface="微軟正黑體" panose="020B0604030504040204" pitchFamily="34" charset="-120"/>
                <a:cs typeface="Calibri" panose="020F0502020204030204" pitchFamily="34" charset="0"/>
              </a:rPr>
              <a:t>2. </a:t>
            </a:r>
            <a:r>
              <a:rPr lang="zh-TW" altLang="en-US" sz="4400" b="1" dirty="0">
                <a:solidFill>
                  <a:srgbClr val="F39800"/>
                </a:solidFill>
                <a:effectLst/>
                <a:latin typeface="微軟正黑體" panose="020B0604030504040204" pitchFamily="34" charset="-120"/>
                <a:cs typeface="Calibri" panose="020F0502020204030204" pitchFamily="34" charset="0"/>
              </a:rPr>
              <a:t>葡眾</a:t>
            </a:r>
          </a:p>
        </p:txBody>
      </p:sp>
      <p:sp>
        <p:nvSpPr>
          <p:cNvPr id="4" name="投影片編號版面配置區 2"/>
          <p:cNvSpPr>
            <a:spLocks noGrp="1"/>
          </p:cNvSpPr>
          <p:nvPr>
            <p:ph type="sldNum" sz="quarter" idx="12"/>
          </p:nvPr>
        </p:nvSpPr>
        <p:spPr>
          <a:xfrm>
            <a:off x="7884368" y="385317"/>
            <a:ext cx="973881" cy="273844"/>
          </a:xfrm>
          <a:prstGeom prst="rect">
            <a:avLst/>
          </a:prstGeom>
        </p:spPr>
        <p:txBody>
          <a:bodyPr/>
          <a:lstStyle/>
          <a:p>
            <a:fld id="{5A68E100-9CA6-423E-A624-C6E2F0290C75}" type="slidenum">
              <a:rPr lang="zh-TW" altLang="en-US" smtClean="0"/>
              <a:pPr/>
              <a:t>15</a:t>
            </a:fld>
            <a:endParaRPr lang="zh-TW" altLang="en-US" dirty="0"/>
          </a:p>
        </p:txBody>
      </p:sp>
    </p:spTree>
    <p:extLst>
      <p:ext uri="{BB962C8B-B14F-4D97-AF65-F5344CB8AC3E}">
        <p14:creationId xmlns:p14="http://schemas.microsoft.com/office/powerpoint/2010/main" val="247823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5A68E100-9CA6-423E-A624-C6E2F0290C75}" type="slidenum">
              <a:rPr lang="zh-TW" altLang="en-US" smtClean="0"/>
              <a:pPr/>
              <a:t>16</a:t>
            </a:fld>
            <a:endParaRPr lang="zh-TW" altLang="en-US" dirty="0"/>
          </a:p>
        </p:txBody>
      </p:sp>
      <p:sp>
        <p:nvSpPr>
          <p:cNvPr id="67" name="標題 1"/>
          <p:cNvSpPr txBox="1">
            <a:spLocks/>
          </p:cNvSpPr>
          <p:nvPr/>
        </p:nvSpPr>
        <p:spPr>
          <a:xfrm>
            <a:off x="521550" y="267494"/>
            <a:ext cx="7920880" cy="367550"/>
          </a:xfrm>
          <a:prstGeom prst="rect">
            <a:avLst/>
          </a:prstGeom>
        </p:spPr>
        <p:txBody>
          <a:bodyPr/>
          <a:lstStyle>
            <a:lvl1pPr algn="l" defTabSz="914378"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a:lstStyle>
          <a:p>
            <a:r>
              <a:rPr lang="zh-TW" altLang="en-US" sz="2800" dirty="0">
                <a:ln w="3175">
                  <a:noFill/>
                </a:ln>
                <a:latin typeface="Calibri" panose="020F0502020204030204" pitchFamily="34" charset="0"/>
                <a:cs typeface="Calibri" panose="020F0502020204030204" pitchFamily="34" charset="0"/>
              </a:rPr>
              <a:t>葡眾概況</a:t>
            </a:r>
          </a:p>
        </p:txBody>
      </p:sp>
      <p:grpSp>
        <p:nvGrpSpPr>
          <p:cNvPr id="8" name="群組 7"/>
          <p:cNvGrpSpPr/>
          <p:nvPr/>
        </p:nvGrpSpPr>
        <p:grpSpPr>
          <a:xfrm>
            <a:off x="594675" y="934072"/>
            <a:ext cx="7144922" cy="3519139"/>
            <a:chOff x="333268" y="1029066"/>
            <a:chExt cx="4110556" cy="3519139"/>
          </a:xfrm>
        </p:grpSpPr>
        <p:grpSp>
          <p:nvGrpSpPr>
            <p:cNvPr id="11" name="群組 10"/>
            <p:cNvGrpSpPr/>
            <p:nvPr/>
          </p:nvGrpSpPr>
          <p:grpSpPr>
            <a:xfrm>
              <a:off x="333268" y="1029066"/>
              <a:ext cx="4110556" cy="323165"/>
              <a:chOff x="366839" y="1337197"/>
              <a:chExt cx="5480741" cy="617115"/>
            </a:xfrm>
          </p:grpSpPr>
          <p:sp>
            <p:nvSpPr>
              <p:cNvPr id="9" name="矩形 8"/>
              <p:cNvSpPr/>
              <p:nvPr/>
            </p:nvSpPr>
            <p:spPr>
              <a:xfrm>
                <a:off x="366839" y="1340768"/>
                <a:ext cx="5480741" cy="557381"/>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3" name="矩形 62"/>
              <p:cNvSpPr/>
              <p:nvPr/>
            </p:nvSpPr>
            <p:spPr>
              <a:xfrm>
                <a:off x="1886035" y="1337197"/>
                <a:ext cx="2254670" cy="617115"/>
              </a:xfrm>
              <a:prstGeom prst="rect">
                <a:avLst/>
              </a:prstGeom>
            </p:spPr>
            <p:txBody>
              <a:bodyPr wrap="square">
                <a:spAutoFit/>
              </a:bodyPr>
              <a:lstStyle/>
              <a:p>
                <a:pPr algn="just"/>
                <a:r>
                  <a:rPr lang="zh-TW" altLang="en-US" sz="15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葡眾</a:t>
                </a:r>
                <a:r>
                  <a:rPr lang="en-US" altLang="zh-TW" sz="15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4</a:t>
                </a:r>
                <a:r>
                  <a:rPr lang="zh-TW" altLang="en-US" sz="15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大關鍵數字</a:t>
                </a:r>
                <a:endParaRPr lang="en-US" altLang="zh-TW" sz="15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grpSp>
        <p:cxnSp>
          <p:nvCxnSpPr>
            <p:cNvPr id="16" name="直線接點 15"/>
            <p:cNvCxnSpPr/>
            <p:nvPr/>
          </p:nvCxnSpPr>
          <p:spPr>
            <a:xfrm>
              <a:off x="333268" y="2277357"/>
              <a:ext cx="4028808"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117625" y="3485670"/>
              <a:ext cx="3326199" cy="230833"/>
            </a:xfrm>
            <a:prstGeom prst="rect">
              <a:avLst/>
            </a:prstGeom>
          </p:spPr>
          <p:txBody>
            <a:bodyPr vert="horz" lIns="68580" tIns="34290" rIns="68580" bIns="34290" rtlCol="0">
              <a:noAutofit/>
            </a:bodyPr>
            <a:lstStyle/>
            <a:p>
              <a:pPr algn="just">
                <a:spcBef>
                  <a:spcPct val="20000"/>
                </a:spcBef>
                <a:buFont typeface="Arial" pitchFamily="34" charset="0"/>
                <a:buNone/>
              </a:pPr>
              <a:r>
                <a:rPr lang="en-US" altLang="zh-TW" sz="1000" dirty="0">
                  <a:latin typeface="微軟正黑體" panose="020B0604030504040204" pitchFamily="34" charset="-120"/>
                  <a:ea typeface="微軟正黑體" panose="020B0604030504040204" pitchFamily="34" charset="-120"/>
                  <a:cs typeface="Calibri" panose="020F0502020204030204" pitchFamily="34" charset="0"/>
                </a:rPr>
                <a:t>(Source: 2024 DSN Global 100- </a:t>
              </a:r>
              <a:r>
                <a:rPr lang="zh-TW" altLang="en-US" sz="1000" dirty="0">
                  <a:latin typeface="微軟正黑體" panose="020B0604030504040204" pitchFamily="34" charset="-120"/>
                  <a:ea typeface="微軟正黑體" panose="020B0604030504040204" pitchFamily="34" charset="-120"/>
                  <a:cs typeface="Calibri" panose="020F0502020204030204" pitchFamily="34" charset="0"/>
                </a:rPr>
                <a:t>依據</a:t>
              </a:r>
              <a:r>
                <a:rPr lang="en-US" altLang="zh-TW" sz="1000" dirty="0">
                  <a:latin typeface="微軟正黑體" panose="020B0604030504040204" pitchFamily="34" charset="-120"/>
                  <a:ea typeface="微軟正黑體" panose="020B0604030504040204" pitchFamily="34" charset="-120"/>
                  <a:cs typeface="Calibri" panose="020F0502020204030204" pitchFamily="34" charset="0"/>
                </a:rPr>
                <a:t>2023</a:t>
              </a:r>
              <a:r>
                <a:rPr lang="zh-TW" altLang="en-US" sz="1000" dirty="0">
                  <a:latin typeface="微軟正黑體" panose="020B0604030504040204" pitchFamily="34" charset="-120"/>
                  <a:ea typeface="微軟正黑體" panose="020B0604030504040204" pitchFamily="34" charset="-120"/>
                  <a:cs typeface="Calibri" panose="020F0502020204030204" pitchFamily="34" charset="0"/>
                </a:rPr>
                <a:t>年營收排名</a:t>
              </a:r>
              <a:r>
                <a:rPr lang="en-US" altLang="zh-TW" sz="1000" dirty="0">
                  <a:latin typeface="微軟正黑體" panose="020B0604030504040204" pitchFamily="34" charset="-120"/>
                  <a:ea typeface="微軟正黑體" panose="020B0604030504040204" pitchFamily="34" charset="-120"/>
                  <a:cs typeface="Calibri" panose="020F0502020204030204" pitchFamily="34" charset="0"/>
                </a:rPr>
                <a:t>)</a:t>
              </a:r>
              <a:endParaRPr lang="zh-TW" altLang="en-US" sz="1000" dirty="0">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70" name="直線接點 69"/>
            <p:cNvCxnSpPr/>
            <p:nvPr/>
          </p:nvCxnSpPr>
          <p:spPr>
            <a:xfrm>
              <a:off x="333268" y="3090653"/>
              <a:ext cx="4028808"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333268" y="3865661"/>
              <a:ext cx="4028808"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864393" y="3194901"/>
              <a:ext cx="3545351" cy="307777"/>
            </a:xfrm>
            <a:prstGeom prst="rect">
              <a:avLst/>
            </a:prstGeom>
          </p:spPr>
          <p:txBody>
            <a:bodyPr wrap="square">
              <a:spAutoFit/>
            </a:bodyPr>
            <a:lstStyle/>
            <a:p>
              <a:pPr marL="171450" indent="-171450" algn="just">
                <a:buClr>
                  <a:srgbClr val="F39800"/>
                </a:buClr>
                <a:buFont typeface="Arial" panose="020B0604020202020204" pitchFamily="34" charset="0"/>
                <a:buChar char="•"/>
              </a:pPr>
              <a:r>
                <a:rPr lang="en-US" altLang="zh-TW" dirty="0">
                  <a:latin typeface="Calibri" panose="020F0502020204030204" pitchFamily="34" charset="0"/>
                  <a:ea typeface="微軟正黑體" panose="020B0604030504040204" pitchFamily="34" charset="-120"/>
                  <a:cs typeface="Calibri" panose="020F0502020204030204" pitchFamily="34" charset="0"/>
                </a:rPr>
                <a:t>2024</a:t>
              </a:r>
              <a:r>
                <a:rPr lang="zh-TW" altLang="en-US" dirty="0">
                  <a:latin typeface="Calibri" panose="020F0502020204030204" pitchFamily="34" charset="0"/>
                  <a:ea typeface="微軟正黑體" panose="020B0604030504040204" pitchFamily="34" charset="-120"/>
                  <a:cs typeface="Calibri" panose="020F0502020204030204" pitchFamily="34" charset="0"/>
                </a:rPr>
                <a:t>年世界直銷排行第</a:t>
              </a:r>
              <a:r>
                <a:rPr lang="en-US" altLang="zh-TW" dirty="0">
                  <a:latin typeface="Calibri" panose="020F0502020204030204" pitchFamily="34" charset="0"/>
                  <a:ea typeface="微軟正黑體" panose="020B0604030504040204" pitchFamily="34" charset="-120"/>
                  <a:cs typeface="Calibri" panose="020F0502020204030204" pitchFamily="34" charset="0"/>
                </a:rPr>
                <a:t> 38</a:t>
              </a:r>
              <a:r>
                <a:rPr lang="zh-TW" altLang="en-US" dirty="0">
                  <a:latin typeface="Calibri" panose="020F0502020204030204" pitchFamily="34" charset="0"/>
                  <a:ea typeface="微軟正黑體" panose="020B0604030504040204" pitchFamily="34" charset="-120"/>
                  <a:cs typeface="Calibri" panose="020F0502020204030204" pitchFamily="34" charset="0"/>
                </a:rPr>
                <a:t>名</a:t>
              </a:r>
            </a:p>
          </p:txBody>
        </p:sp>
        <p:sp>
          <p:nvSpPr>
            <p:cNvPr id="51" name="矩形 50"/>
            <p:cNvSpPr/>
            <p:nvPr/>
          </p:nvSpPr>
          <p:spPr>
            <a:xfrm>
              <a:off x="883857" y="4025848"/>
              <a:ext cx="3398346" cy="307777"/>
            </a:xfrm>
            <a:prstGeom prst="rect">
              <a:avLst/>
            </a:prstGeom>
          </p:spPr>
          <p:txBody>
            <a:bodyPr wrap="square">
              <a:spAutoFit/>
            </a:bodyPr>
            <a:lstStyle/>
            <a:p>
              <a:pPr marL="171450" indent="-171450">
                <a:buClr>
                  <a:srgbClr val="F39800"/>
                </a:buClr>
                <a:buFont typeface="Arial" panose="020B0604020202020204" pitchFamily="34" charset="0"/>
                <a:buChar char="•"/>
              </a:pPr>
              <a:r>
                <a:rPr lang="en-US" altLang="zh-TW" dirty="0">
                  <a:latin typeface="Calibri" panose="020F0502020204030204" pitchFamily="34" charset="0"/>
                  <a:ea typeface="微軟正黑體" panose="020B0604030504040204" pitchFamily="34" charset="-120"/>
                  <a:cs typeface="Calibri" panose="020F0502020204030204" pitchFamily="34" charset="0"/>
                </a:rPr>
                <a:t>47</a:t>
              </a:r>
              <a:r>
                <a:rPr lang="zh-TW" altLang="en-US" dirty="0">
                  <a:latin typeface="Calibri" panose="020F0502020204030204" pitchFamily="34" charset="0"/>
                  <a:ea typeface="微軟正黑體" panose="020B0604030504040204" pitchFamily="34" charset="-120"/>
                  <a:cs typeface="Calibri" panose="020F0502020204030204" pitchFamily="34" charset="0"/>
                </a:rPr>
                <a:t>種，包含各式保健食品、外用保養品及口腔清潔等用品</a:t>
              </a:r>
            </a:p>
          </p:txBody>
        </p:sp>
        <p:sp>
          <p:nvSpPr>
            <p:cNvPr id="55" name="矩形 54"/>
            <p:cNvSpPr/>
            <p:nvPr/>
          </p:nvSpPr>
          <p:spPr>
            <a:xfrm>
              <a:off x="893897" y="2524740"/>
              <a:ext cx="3486343" cy="307777"/>
            </a:xfrm>
            <a:prstGeom prst="rect">
              <a:avLst/>
            </a:prstGeom>
          </p:spPr>
          <p:txBody>
            <a:bodyPr wrap="square">
              <a:spAutoFit/>
            </a:bodyPr>
            <a:lstStyle/>
            <a:p>
              <a:pPr marL="171450" indent="-171450" algn="just">
                <a:buClr>
                  <a:srgbClr val="F39800"/>
                </a:buClr>
                <a:buFont typeface="Arial" panose="020B0604020202020204" pitchFamily="34" charset="0"/>
                <a:buChar char="•"/>
              </a:pPr>
              <a:r>
                <a:rPr lang="zh-TW" altLang="en-US" dirty="0">
                  <a:latin typeface="Calibri" panose="020F0502020204030204" pitchFamily="34" charset="0"/>
                  <a:ea typeface="微軟正黑體" panose="020B0604030504040204" pitchFamily="34" charset="-120"/>
                  <a:cs typeface="Calibri" panose="020F0502020204030204" pitchFamily="34" charset="0"/>
                </a:rPr>
                <a:t>台灣第</a:t>
              </a:r>
              <a:r>
                <a:rPr lang="en-US" altLang="zh-TW" dirty="0">
                  <a:latin typeface="Calibri" panose="020F0502020204030204" pitchFamily="34" charset="0"/>
                  <a:ea typeface="微軟正黑體" panose="020B0604030504040204" pitchFamily="34" charset="-120"/>
                  <a:cs typeface="Calibri" panose="020F0502020204030204" pitchFamily="34" charset="0"/>
                </a:rPr>
                <a:t>3</a:t>
              </a:r>
              <a:r>
                <a:rPr lang="zh-TW" altLang="en-US" dirty="0">
                  <a:latin typeface="Calibri" panose="020F0502020204030204" pitchFamily="34" charset="0"/>
                  <a:ea typeface="微軟正黑體" panose="020B0604030504040204" pitchFamily="34" charset="-120"/>
                  <a:cs typeface="Calibri" panose="020F0502020204030204" pitchFamily="34" charset="0"/>
                </a:rPr>
                <a:t>大直銷企業</a:t>
              </a:r>
              <a:r>
                <a:rPr lang="en-US" altLang="zh-TW" dirty="0">
                  <a:latin typeface="Calibri" panose="020F0502020204030204" pitchFamily="34" charset="0"/>
                  <a:ea typeface="微軟正黑體" panose="020B0604030504040204" pitchFamily="34" charset="-120"/>
                  <a:cs typeface="Calibri" panose="020F0502020204030204" pitchFamily="34" charset="0"/>
                </a:rPr>
                <a:t> (2022</a:t>
              </a:r>
              <a:r>
                <a:rPr lang="zh-TW" altLang="en-US" dirty="0">
                  <a:latin typeface="Calibri" panose="020F0502020204030204" pitchFamily="34" charset="0"/>
                  <a:ea typeface="微軟正黑體" panose="020B0604030504040204" pitchFamily="34" charset="-120"/>
                  <a:cs typeface="Calibri" panose="020F0502020204030204" pitchFamily="34" charset="0"/>
                </a:rPr>
                <a:t>年市占率</a:t>
              </a:r>
              <a:r>
                <a:rPr lang="en-US" altLang="zh-TW" dirty="0">
                  <a:latin typeface="Calibri" panose="020F0502020204030204" pitchFamily="34" charset="0"/>
                  <a:ea typeface="微軟正黑體" panose="020B0604030504040204" pitchFamily="34" charset="-120"/>
                  <a:cs typeface="Calibri" panose="020F0502020204030204" pitchFamily="34" charset="0"/>
                </a:rPr>
                <a:t>: 9.85%)</a:t>
              </a:r>
              <a:endParaRPr lang="zh-TW" altLang="en-US" dirty="0">
                <a:latin typeface="Calibri" panose="020F0502020204030204" pitchFamily="34" charset="0"/>
                <a:ea typeface="微軟正黑體" panose="020B0604030504040204" pitchFamily="34" charset="-120"/>
                <a:cs typeface="Calibri" panose="020F0502020204030204" pitchFamily="34" charset="0"/>
              </a:endParaRPr>
            </a:p>
          </p:txBody>
        </p:sp>
        <p:sp>
          <p:nvSpPr>
            <p:cNvPr id="59" name="矩形 58"/>
            <p:cNvSpPr/>
            <p:nvPr/>
          </p:nvSpPr>
          <p:spPr>
            <a:xfrm>
              <a:off x="893898" y="1558448"/>
              <a:ext cx="3438674" cy="523220"/>
            </a:xfrm>
            <a:prstGeom prst="rect">
              <a:avLst/>
            </a:prstGeom>
          </p:spPr>
          <p:txBody>
            <a:bodyPr wrap="square" anchor="ctr">
              <a:spAutoFit/>
            </a:bodyPr>
            <a:lstStyle/>
            <a:p>
              <a:pPr marL="171450" indent="-171450">
                <a:buClr>
                  <a:srgbClr val="F39800"/>
                </a:buClr>
                <a:buFont typeface="Arial" panose="020B0604020202020204" pitchFamily="34" charset="0"/>
                <a:buChar char="•"/>
              </a:pPr>
              <a:r>
                <a:rPr lang="zh-TW" altLang="en-US" dirty="0">
                  <a:latin typeface="Calibri" panose="020F0502020204030204" pitchFamily="34" charset="0"/>
                  <a:ea typeface="微軟正黑體" panose="020B0604030504040204" pitchFamily="34" charset="-120"/>
                  <a:cs typeface="Calibri" panose="020F0502020204030204" pitchFamily="34" charset="0"/>
                </a:rPr>
                <a:t>台灣第</a:t>
              </a:r>
              <a:r>
                <a:rPr lang="en-US" altLang="zh-TW" dirty="0">
                  <a:latin typeface="Calibri" panose="020F0502020204030204" pitchFamily="34" charset="0"/>
                  <a:ea typeface="微軟正黑體" panose="020B0604030504040204" pitchFamily="34" charset="-120"/>
                  <a:cs typeface="Calibri" panose="020F0502020204030204" pitchFamily="34" charset="0"/>
                </a:rPr>
                <a:t>1</a:t>
              </a:r>
              <a:r>
                <a:rPr lang="zh-TW" altLang="en-US" dirty="0">
                  <a:latin typeface="Calibri" panose="020F0502020204030204" pitchFamily="34" charset="0"/>
                  <a:ea typeface="微軟正黑體" panose="020B0604030504040204" pitchFamily="34" charset="-120"/>
                  <a:cs typeface="Calibri" panose="020F0502020204030204" pitchFamily="34" charset="0"/>
                </a:rPr>
                <a:t>大本土直銷企業</a:t>
              </a:r>
              <a:r>
                <a:rPr lang="en-US" altLang="zh-TW" dirty="0">
                  <a:latin typeface="Calibri" panose="020F0502020204030204" pitchFamily="34" charset="0"/>
                  <a:ea typeface="微軟正黑體" panose="020B0604030504040204" pitchFamily="34" charset="-120"/>
                  <a:cs typeface="Calibri" panose="020F0502020204030204" pitchFamily="34" charset="0"/>
                </a:rPr>
                <a:t>(</a:t>
              </a:r>
              <a:r>
                <a:rPr lang="zh-TW" altLang="en-US" dirty="0">
                  <a:latin typeface="Calibri" panose="020F0502020204030204" pitchFamily="34" charset="0"/>
                  <a:ea typeface="微軟正黑體" panose="020B0604030504040204" pitchFamily="34" charset="-120"/>
                  <a:cs typeface="Calibri" panose="020F0502020204030204" pitchFamily="34" charset="0"/>
                </a:rPr>
                <a:t>依據營收排名</a:t>
              </a:r>
              <a:r>
                <a:rPr lang="en-US" altLang="zh-TW" dirty="0">
                  <a:latin typeface="Calibri" panose="020F0502020204030204" pitchFamily="34" charset="0"/>
                  <a:ea typeface="微軟正黑體" panose="020B0604030504040204" pitchFamily="34" charset="-120"/>
                  <a:cs typeface="Calibri" panose="020F0502020204030204" pitchFamily="34" charset="0"/>
                </a:rPr>
                <a:t>)</a:t>
              </a:r>
            </a:p>
            <a:p>
              <a:pPr marL="171450" indent="-171450">
                <a:buClr>
                  <a:srgbClr val="F39800"/>
                </a:buClr>
                <a:buFont typeface="Arial" panose="020B0604020202020204" pitchFamily="34" charset="0"/>
                <a:buChar char="•"/>
              </a:pPr>
              <a:r>
                <a:rPr lang="zh-TW" altLang="en-US" dirty="0">
                  <a:latin typeface="Calibri" panose="020F0502020204030204" pitchFamily="34" charset="0"/>
                  <a:ea typeface="微軟正黑體" panose="020B0604030504040204" pitchFamily="34" charset="-120"/>
                  <a:cs typeface="Calibri" panose="020F0502020204030204" pitchFamily="34" charset="0"/>
                </a:rPr>
                <a:t>全台成長最快速的直銷公司之一</a:t>
              </a:r>
              <a:r>
                <a:rPr lang="en-US" altLang="zh-TW" dirty="0">
                  <a:latin typeface="Calibri" panose="020F0502020204030204" pitchFamily="34" charset="0"/>
                  <a:ea typeface="微軟正黑體" panose="020B0604030504040204" pitchFamily="34" charset="-120"/>
                  <a:cs typeface="Calibri" panose="020F0502020204030204" pitchFamily="34" charset="0"/>
                </a:rPr>
                <a:t>(2008 </a:t>
              </a:r>
              <a:r>
                <a:rPr lang="zh-TW" altLang="en-US" dirty="0">
                  <a:latin typeface="Calibri" panose="020F0502020204030204" pitchFamily="34" charset="0"/>
                  <a:ea typeface="微軟正黑體" panose="020B0604030504040204" pitchFamily="34" charset="-120"/>
                  <a:cs typeface="Calibri" panose="020F0502020204030204" pitchFamily="34" charset="0"/>
                </a:rPr>
                <a:t>至 </a:t>
              </a:r>
              <a:r>
                <a:rPr lang="en-US" altLang="zh-TW" dirty="0">
                  <a:latin typeface="Calibri" panose="020F0502020204030204" pitchFamily="34" charset="0"/>
                  <a:ea typeface="微軟正黑體" panose="020B0604030504040204" pitchFamily="34" charset="-120"/>
                  <a:cs typeface="Calibri" panose="020F0502020204030204" pitchFamily="34" charset="0"/>
                </a:rPr>
                <a:t>2020</a:t>
              </a:r>
              <a:r>
                <a:rPr lang="zh-TW" altLang="en-US" dirty="0">
                  <a:latin typeface="Calibri" panose="020F0502020204030204" pitchFamily="34" charset="0"/>
                  <a:ea typeface="微軟正黑體" panose="020B0604030504040204" pitchFamily="34" charset="-120"/>
                  <a:cs typeface="Calibri" panose="020F0502020204030204" pitchFamily="34" charset="0"/>
                </a:rPr>
                <a:t> 年營收複合成長率為</a:t>
              </a:r>
              <a:r>
                <a:rPr lang="en-US" altLang="zh-TW" dirty="0">
                  <a:latin typeface="Calibri" panose="020F0502020204030204" pitchFamily="34" charset="0"/>
                  <a:ea typeface="微軟正黑體" panose="020B0604030504040204" pitchFamily="34" charset="-120"/>
                  <a:cs typeface="Calibri" panose="020F0502020204030204" pitchFamily="34" charset="0"/>
                </a:rPr>
                <a:t>15% )</a:t>
              </a:r>
            </a:p>
          </p:txBody>
        </p:sp>
        <p:sp>
          <p:nvSpPr>
            <p:cNvPr id="4" name="文字方塊 3"/>
            <p:cNvSpPr txBox="1"/>
            <p:nvPr/>
          </p:nvSpPr>
          <p:spPr>
            <a:xfrm>
              <a:off x="400610" y="1490743"/>
              <a:ext cx="441146" cy="646331"/>
            </a:xfrm>
            <a:prstGeom prst="rect">
              <a:avLst/>
            </a:prstGeom>
            <a:noFill/>
          </p:spPr>
          <p:txBody>
            <a:bodyPr wrap="none" rtlCol="0">
              <a:spAutoFit/>
            </a:bodyPr>
            <a:lstStyle/>
            <a:p>
              <a:pPr algn="ctr"/>
              <a:r>
                <a:rPr lang="en-US" altLang="zh-TW" sz="3600" b="1" dirty="0">
                  <a:solidFill>
                    <a:srgbClr val="F39800"/>
                  </a:solidFill>
                  <a:latin typeface="Century Gothic" panose="020B0502020202020204" pitchFamily="34" charset="0"/>
                </a:rPr>
                <a:t>1</a:t>
              </a:r>
              <a:endParaRPr lang="zh-TW" altLang="en-US" sz="3600" b="1" dirty="0">
                <a:solidFill>
                  <a:srgbClr val="F39800"/>
                </a:solidFill>
                <a:latin typeface="Century Gothic" panose="020B0502020202020204" pitchFamily="34" charset="0"/>
              </a:endParaRPr>
            </a:p>
          </p:txBody>
        </p:sp>
        <p:sp>
          <p:nvSpPr>
            <p:cNvPr id="68" name="文字方塊 67"/>
            <p:cNvSpPr txBox="1"/>
            <p:nvPr/>
          </p:nvSpPr>
          <p:spPr>
            <a:xfrm>
              <a:off x="399808" y="2340075"/>
              <a:ext cx="442750" cy="646331"/>
            </a:xfrm>
            <a:prstGeom prst="rect">
              <a:avLst/>
            </a:prstGeom>
            <a:noFill/>
          </p:spPr>
          <p:txBody>
            <a:bodyPr wrap="none" rtlCol="0">
              <a:spAutoFit/>
            </a:bodyPr>
            <a:lstStyle/>
            <a:p>
              <a:pPr algn="ctr"/>
              <a:r>
                <a:rPr lang="en-US" altLang="zh-TW" sz="3600" b="1" dirty="0">
                  <a:solidFill>
                    <a:srgbClr val="F39800"/>
                  </a:solidFill>
                  <a:latin typeface="Century Gothic" panose="020B0502020202020204" pitchFamily="34" charset="0"/>
                </a:rPr>
                <a:t>3</a:t>
              </a:r>
              <a:endParaRPr lang="zh-TW" altLang="en-US" sz="3600" b="1" dirty="0">
                <a:solidFill>
                  <a:srgbClr val="F39800"/>
                </a:solidFill>
                <a:latin typeface="Century Gothic" panose="020B0502020202020204" pitchFamily="34" charset="0"/>
              </a:endParaRPr>
            </a:p>
          </p:txBody>
        </p:sp>
        <p:sp>
          <p:nvSpPr>
            <p:cNvPr id="69" name="文字方塊 68"/>
            <p:cNvSpPr txBox="1"/>
            <p:nvPr/>
          </p:nvSpPr>
          <p:spPr>
            <a:xfrm>
              <a:off x="419584" y="3162505"/>
              <a:ext cx="403198" cy="646331"/>
            </a:xfrm>
            <a:prstGeom prst="rect">
              <a:avLst/>
            </a:prstGeom>
            <a:noFill/>
          </p:spPr>
          <p:txBody>
            <a:bodyPr wrap="none" rtlCol="0">
              <a:spAutoFit/>
            </a:bodyPr>
            <a:lstStyle/>
            <a:p>
              <a:pPr algn="ctr"/>
              <a:r>
                <a:rPr lang="en-US" altLang="zh-TW" sz="3600" b="1" dirty="0">
                  <a:solidFill>
                    <a:srgbClr val="F39800"/>
                  </a:solidFill>
                  <a:latin typeface="Century Gothic" panose="020B0502020202020204" pitchFamily="34" charset="0"/>
                </a:rPr>
                <a:t>38</a:t>
              </a:r>
              <a:endParaRPr lang="zh-TW" altLang="en-US" sz="3600" b="1" dirty="0">
                <a:solidFill>
                  <a:srgbClr val="F39800"/>
                </a:solidFill>
                <a:latin typeface="Century Gothic" panose="020B0502020202020204" pitchFamily="34" charset="0"/>
              </a:endParaRPr>
            </a:p>
          </p:txBody>
        </p:sp>
        <p:sp>
          <p:nvSpPr>
            <p:cNvPr id="71" name="文字方塊 70"/>
            <p:cNvSpPr txBox="1"/>
            <p:nvPr/>
          </p:nvSpPr>
          <p:spPr>
            <a:xfrm>
              <a:off x="419581" y="3901874"/>
              <a:ext cx="403198" cy="646331"/>
            </a:xfrm>
            <a:prstGeom prst="rect">
              <a:avLst/>
            </a:prstGeom>
            <a:noFill/>
          </p:spPr>
          <p:txBody>
            <a:bodyPr wrap="none" rtlCol="0">
              <a:spAutoFit/>
            </a:bodyPr>
            <a:lstStyle/>
            <a:p>
              <a:pPr algn="ctr"/>
              <a:r>
                <a:rPr lang="en-US" altLang="zh-TW" sz="3600" b="1" dirty="0">
                  <a:solidFill>
                    <a:srgbClr val="F39800"/>
                  </a:solidFill>
                  <a:latin typeface="Century Gothic" panose="020B0502020202020204" pitchFamily="34" charset="0"/>
                </a:rPr>
                <a:t>47</a:t>
              </a:r>
              <a:endParaRPr lang="zh-TW" altLang="en-US" sz="3600" b="1" dirty="0">
                <a:solidFill>
                  <a:srgbClr val="F39800"/>
                </a:solidFill>
                <a:latin typeface="Century Gothic" panose="020B0502020202020204" pitchFamily="34" charset="0"/>
              </a:endParaRPr>
            </a:p>
          </p:txBody>
        </p:sp>
      </p:grpSp>
    </p:spTree>
    <p:extLst>
      <p:ext uri="{BB962C8B-B14F-4D97-AF65-F5344CB8AC3E}">
        <p14:creationId xmlns:p14="http://schemas.microsoft.com/office/powerpoint/2010/main" val="89762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차트 4"/>
          <p:cNvGraphicFramePr/>
          <p:nvPr>
            <p:extLst>
              <p:ext uri="{D42A27DB-BD31-4B8C-83A1-F6EECF244321}">
                <p14:modId xmlns:p14="http://schemas.microsoft.com/office/powerpoint/2010/main" val="4033937510"/>
              </p:ext>
            </p:extLst>
          </p:nvPr>
        </p:nvGraphicFramePr>
        <p:xfrm>
          <a:off x="294924" y="451269"/>
          <a:ext cx="8239839" cy="469223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群組 2"/>
          <p:cNvGrpSpPr/>
          <p:nvPr/>
        </p:nvGrpSpPr>
        <p:grpSpPr>
          <a:xfrm>
            <a:off x="8442427" y="2776086"/>
            <a:ext cx="702378" cy="317886"/>
            <a:chOff x="10075224" y="872598"/>
            <a:chExt cx="936504" cy="423848"/>
          </a:xfrm>
        </p:grpSpPr>
        <p:sp>
          <p:nvSpPr>
            <p:cNvPr id="9" name="矩形 8"/>
            <p:cNvSpPr/>
            <p:nvPr/>
          </p:nvSpPr>
          <p:spPr>
            <a:xfrm>
              <a:off x="10075224" y="1159305"/>
              <a:ext cx="177545" cy="11411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
            <p:cNvSpPr txBox="1"/>
            <p:nvPr/>
          </p:nvSpPr>
          <p:spPr>
            <a:xfrm>
              <a:off x="10198339" y="1111389"/>
              <a:ext cx="794205" cy="1850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800" dirty="0">
                  <a:solidFill>
                    <a:schemeClr val="accent3"/>
                  </a:solidFill>
                  <a:latin typeface="微軟正黑體" panose="020B0604030504040204" pitchFamily="34" charset="-120"/>
                  <a:ea typeface="微軟正黑體" panose="020B0604030504040204" pitchFamily="34" charset="-120"/>
                </a:rPr>
                <a:t>2023</a:t>
              </a:r>
              <a:r>
                <a:rPr lang="zh-TW" altLang="en-US" sz="800" dirty="0">
                  <a:solidFill>
                    <a:schemeClr val="accent3"/>
                  </a:solidFill>
                  <a:latin typeface="微軟正黑體" panose="020B0604030504040204" pitchFamily="34" charset="-120"/>
                  <a:ea typeface="微軟正黑體" panose="020B0604030504040204" pitchFamily="34" charset="-120"/>
                </a:rPr>
                <a:t>年</a:t>
              </a:r>
            </a:p>
          </p:txBody>
        </p:sp>
        <p:sp>
          <p:nvSpPr>
            <p:cNvPr id="16" name="文字方塊 1"/>
            <p:cNvSpPr txBox="1"/>
            <p:nvPr/>
          </p:nvSpPr>
          <p:spPr>
            <a:xfrm>
              <a:off x="10217523" y="872598"/>
              <a:ext cx="794205" cy="1850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zh-TW" altLang="en-US" sz="800" dirty="0">
                <a:solidFill>
                  <a:schemeClr val="accent1"/>
                </a:solidFill>
                <a:latin typeface="微軟正黑體" panose="020B0604030504040204" pitchFamily="34" charset="-120"/>
                <a:ea typeface="微軟正黑體" panose="020B0604030504040204" pitchFamily="34" charset="-120"/>
              </a:endParaRPr>
            </a:p>
          </p:txBody>
        </p:sp>
      </p:grpSp>
      <p:graphicFrame>
        <p:nvGraphicFramePr>
          <p:cNvPr id="2" name="表格 1"/>
          <p:cNvGraphicFramePr>
            <a:graphicFrameLocks noGrp="1"/>
          </p:cNvGraphicFramePr>
          <p:nvPr>
            <p:extLst>
              <p:ext uri="{D42A27DB-BD31-4B8C-83A1-F6EECF244321}">
                <p14:modId xmlns:p14="http://schemas.microsoft.com/office/powerpoint/2010/main" val="665578644"/>
              </p:ext>
            </p:extLst>
          </p:nvPr>
        </p:nvGraphicFramePr>
        <p:xfrm>
          <a:off x="20924" y="4033249"/>
          <a:ext cx="9085353" cy="742721"/>
        </p:xfrm>
        <a:graphic>
          <a:graphicData uri="http://schemas.openxmlformats.org/drawingml/2006/table">
            <a:tbl>
              <a:tblPr>
                <a:effectLst>
                  <a:outerShdw blurRad="50800" dist="38100" dir="2700000" algn="tl" rotWithShape="0">
                    <a:prstClr val="black">
                      <a:alpha val="40000"/>
                    </a:prstClr>
                  </a:outerShdw>
                </a:effectLst>
              </a:tblPr>
              <a:tblGrid>
                <a:gridCol w="349925">
                  <a:extLst>
                    <a:ext uri="{9D8B030D-6E8A-4147-A177-3AD203B41FA5}">
                      <a16:colId xmlns:a16="http://schemas.microsoft.com/office/drawing/2014/main" val="20000"/>
                    </a:ext>
                  </a:extLst>
                </a:gridCol>
                <a:gridCol w="665795">
                  <a:extLst>
                    <a:ext uri="{9D8B030D-6E8A-4147-A177-3AD203B41FA5}">
                      <a16:colId xmlns:a16="http://schemas.microsoft.com/office/drawing/2014/main" val="20001"/>
                    </a:ext>
                  </a:extLst>
                </a:gridCol>
                <a:gridCol w="655036">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77115">
                  <a:extLst>
                    <a:ext uri="{9D8B030D-6E8A-4147-A177-3AD203B41FA5}">
                      <a16:colId xmlns:a16="http://schemas.microsoft.com/office/drawing/2014/main" val="20005"/>
                    </a:ext>
                  </a:extLst>
                </a:gridCol>
                <a:gridCol w="643445">
                  <a:extLst>
                    <a:ext uri="{9D8B030D-6E8A-4147-A177-3AD203B41FA5}">
                      <a16:colId xmlns:a16="http://schemas.microsoft.com/office/drawing/2014/main" val="20006"/>
                    </a:ext>
                  </a:extLst>
                </a:gridCol>
                <a:gridCol w="644204">
                  <a:extLst>
                    <a:ext uri="{9D8B030D-6E8A-4147-A177-3AD203B41FA5}">
                      <a16:colId xmlns:a16="http://schemas.microsoft.com/office/drawing/2014/main" val="20007"/>
                    </a:ext>
                  </a:extLst>
                </a:gridCol>
                <a:gridCol w="635379">
                  <a:extLst>
                    <a:ext uri="{9D8B030D-6E8A-4147-A177-3AD203B41FA5}">
                      <a16:colId xmlns:a16="http://schemas.microsoft.com/office/drawing/2014/main" val="20008"/>
                    </a:ext>
                  </a:extLst>
                </a:gridCol>
                <a:gridCol w="644205">
                  <a:extLst>
                    <a:ext uri="{9D8B030D-6E8A-4147-A177-3AD203B41FA5}">
                      <a16:colId xmlns:a16="http://schemas.microsoft.com/office/drawing/2014/main" val="20009"/>
                    </a:ext>
                  </a:extLst>
                </a:gridCol>
                <a:gridCol w="624256">
                  <a:extLst>
                    <a:ext uri="{9D8B030D-6E8A-4147-A177-3AD203B41FA5}">
                      <a16:colId xmlns:a16="http://schemas.microsoft.com/office/drawing/2014/main" val="20010"/>
                    </a:ext>
                  </a:extLst>
                </a:gridCol>
                <a:gridCol w="721910">
                  <a:extLst>
                    <a:ext uri="{9D8B030D-6E8A-4147-A177-3AD203B41FA5}">
                      <a16:colId xmlns:a16="http://schemas.microsoft.com/office/drawing/2014/main" val="20011"/>
                    </a:ext>
                  </a:extLst>
                </a:gridCol>
                <a:gridCol w="721910">
                  <a:extLst>
                    <a:ext uri="{9D8B030D-6E8A-4147-A177-3AD203B41FA5}">
                      <a16:colId xmlns:a16="http://schemas.microsoft.com/office/drawing/2014/main" val="20012"/>
                    </a:ext>
                  </a:extLst>
                </a:gridCol>
                <a:gridCol w="734021">
                  <a:extLst>
                    <a:ext uri="{9D8B030D-6E8A-4147-A177-3AD203B41FA5}">
                      <a16:colId xmlns:a16="http://schemas.microsoft.com/office/drawing/2014/main" val="20013"/>
                    </a:ext>
                  </a:extLst>
                </a:gridCol>
              </a:tblGrid>
              <a:tr h="287619">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年份</a:t>
                      </a:r>
                      <a:endParaRPr lang="en-US" altLang="zh-TW"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一月</a:t>
                      </a:r>
                      <a:endParaRPr lang="en-US" altLang="zh-TW"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二月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三月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四月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五月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六月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七月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八月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九月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十月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十一月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十二月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ctr" fontAlgn="ctr"/>
                      <a:r>
                        <a:rPr lang="en-US" altLang="zh-TW"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1-3</a:t>
                      </a:r>
                      <a:r>
                        <a:rPr lang="zh-TW" altLang="en-US" sz="800" b="1" i="0" u="none" strike="noStrike" kern="1200" dirty="0">
                          <a:solidFill>
                            <a:schemeClr val="bg1"/>
                          </a:solidFill>
                          <a:effectLst/>
                          <a:latin typeface="微軟正黑體" panose="020B0604030504040204" pitchFamily="34" charset="-120"/>
                          <a:ea typeface="微軟正黑體" panose="020B0604030504040204" pitchFamily="34" charset="-120"/>
                          <a:cs typeface="+mn-cs"/>
                        </a:rPr>
                        <a:t>月合計</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0"/>
                  </a:ext>
                </a:extLst>
              </a:tr>
              <a:tr h="227551">
                <a:tc>
                  <a:txBody>
                    <a:bodyPr/>
                    <a:lstStyle/>
                    <a:p>
                      <a:pPr algn="ctr" rtl="0" fontAlgn="ctr"/>
                      <a:r>
                        <a:rPr lang="en-US" altLang="zh-TW" sz="1100" b="1" i="0" u="none" strike="noStrike" dirty="0">
                          <a:solidFill>
                            <a:srgbClr val="0066CC"/>
                          </a:solidFill>
                          <a:effectLst/>
                          <a:latin typeface="微軟正黑體" panose="020B0604030504040204" pitchFamily="34" charset="-120"/>
                          <a:ea typeface="微軟正黑體" panose="020B0604030504040204" pitchFamily="34" charset="-120"/>
                        </a:rPr>
                        <a:t>2023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520,372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471,366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794,149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636,695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a:solidFill>
                            <a:srgbClr val="000000"/>
                          </a:solidFill>
                          <a:effectLst/>
                          <a:latin typeface="微軟正黑體" panose="020B0604030504040204" pitchFamily="34" charset="-120"/>
                          <a:ea typeface="微軟正黑體" panose="020B0604030504040204" pitchFamily="34" charset="-120"/>
                        </a:rPr>
                        <a:t>761,982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773,859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637,255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802,292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557,327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640,206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978,631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996,817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rtl="0" fontAlgn="ct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1,785,887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3"/>
                  </a:ext>
                </a:extLst>
              </a:tr>
              <a:tr h="227551">
                <a:tc>
                  <a:txBody>
                    <a:bodyPr/>
                    <a:lstStyle/>
                    <a:p>
                      <a:pPr algn="ctr" rtl="0" fontAlgn="ctr"/>
                      <a:r>
                        <a:rPr lang="en-US" altLang="zh-TW" sz="1100" b="1" i="0" u="none" strike="noStrike" dirty="0">
                          <a:solidFill>
                            <a:srgbClr val="0066CC"/>
                          </a:solidFill>
                          <a:effectLst/>
                          <a:latin typeface="微軟正黑體" panose="020B0604030504040204" pitchFamily="34" charset="-120"/>
                          <a:ea typeface="微軟正黑體" panose="020B0604030504040204" pitchFamily="34" charset="-120"/>
                        </a:rPr>
                        <a:t>2024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a:solidFill>
                            <a:srgbClr val="000000"/>
                          </a:solidFill>
                          <a:effectLst/>
                          <a:latin typeface="微軟正黑體" panose="020B0604030504040204" pitchFamily="34" charset="-120"/>
                          <a:ea typeface="微軟正黑體" panose="020B0604030504040204" pitchFamily="34" charset="-120"/>
                        </a:rPr>
                        <a:t>573,210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449,681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759,271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726,027</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tc>
                  <a:txBody>
                    <a:bodyPr/>
                    <a:lstStyle/>
                    <a:p>
                      <a:pPr algn="ctr" rtl="0" fontAlgn="ct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rPr>
                        <a:t>1,782,162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863F"/>
                    </a:solidFill>
                  </a:tcPr>
                </a:tc>
                <a:extLst>
                  <a:ext uri="{0D108BD9-81ED-4DB2-BD59-A6C34878D82A}">
                    <a16:rowId xmlns:a16="http://schemas.microsoft.com/office/drawing/2014/main" val="10004"/>
                  </a:ext>
                </a:extLst>
              </a:tr>
            </a:tbl>
          </a:graphicData>
        </a:graphic>
      </p:graphicFrame>
      <p:sp>
        <p:nvSpPr>
          <p:cNvPr id="17" name="TextBox 5"/>
          <p:cNvSpPr txBox="1"/>
          <p:nvPr/>
        </p:nvSpPr>
        <p:spPr>
          <a:xfrm>
            <a:off x="8345028" y="3418297"/>
            <a:ext cx="769408" cy="248784"/>
          </a:xfrm>
          <a:prstGeom prst="rect">
            <a:avLst/>
          </a:prstGeom>
          <a:noFill/>
        </p:spPr>
        <p:txBody>
          <a:bodyPr wrap="square" lIns="68579" tIns="34289" rIns="68579" bIns="34289" rtlCol="0">
            <a:spAutoFit/>
          </a:bodyPr>
          <a:lstStyle/>
          <a:p>
            <a:pPr>
              <a:lnSpc>
                <a:spcPts val="1400"/>
              </a:lnSpc>
            </a:pPr>
            <a:r>
              <a:rPr lang="zh-TW" altLang="en-US" sz="900" dirty="0">
                <a:solidFill>
                  <a:schemeClr val="tx1">
                    <a:lumMod val="85000"/>
                    <a:lumOff val="15000"/>
                  </a:schemeClr>
                </a:solidFill>
                <a:latin typeface="微軟正黑體" panose="020B0604030504040204" pitchFamily="34" charset="-120"/>
                <a:ea typeface="微軟正黑體" panose="020B0604030504040204" pitchFamily="34" charset="-120"/>
                <a:cs typeface="Calibri"/>
              </a:rPr>
              <a:t>單位 千元</a:t>
            </a:r>
            <a:endParaRPr lang="en-US" altLang="zh-TW" sz="900" dirty="0">
              <a:solidFill>
                <a:schemeClr val="tx1">
                  <a:lumMod val="85000"/>
                  <a:lumOff val="15000"/>
                </a:schemeClr>
              </a:solidFill>
              <a:latin typeface="微軟正黑體" panose="020B0604030504040204" pitchFamily="34" charset="-120"/>
              <a:ea typeface="微軟正黑體" panose="020B0604030504040204" pitchFamily="34" charset="-120"/>
              <a:cs typeface="Calibri"/>
            </a:endParaRPr>
          </a:p>
        </p:txBody>
      </p:sp>
      <p:sp>
        <p:nvSpPr>
          <p:cNvPr id="20" name="文字方塊 19"/>
          <p:cNvSpPr txBox="1"/>
          <p:nvPr/>
        </p:nvSpPr>
        <p:spPr>
          <a:xfrm>
            <a:off x="421354" y="3024575"/>
            <a:ext cx="657084" cy="207749"/>
          </a:xfrm>
          <a:prstGeom prst="rect">
            <a:avLst/>
          </a:prstGeom>
          <a:noFill/>
        </p:spPr>
        <p:txBody>
          <a:bodyPr wrap="square" lIns="68580" tIns="34290" rIns="68580" bIns="34290" rtlCol="0">
            <a:spAutoFit/>
          </a:bodyPr>
          <a:lstStyle/>
          <a:p>
            <a:pPr algn="ctr"/>
            <a:r>
              <a:rPr lang="en-US" altLang="zh-TW" sz="900" dirty="0">
                <a:solidFill>
                  <a:srgbClr val="C00000"/>
                </a:solidFill>
                <a:latin typeface="微軟正黑體" panose="020B0604030504040204" pitchFamily="34" charset="-120"/>
                <a:ea typeface="微軟正黑體" panose="020B0604030504040204" pitchFamily="34" charset="-120"/>
              </a:rPr>
              <a:t>+10.2%</a:t>
            </a:r>
            <a:endParaRPr lang="zh-TW" altLang="en-US" sz="900" dirty="0">
              <a:solidFill>
                <a:srgbClr val="C00000"/>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1074656" y="3025358"/>
            <a:ext cx="657084" cy="207749"/>
          </a:xfrm>
          <a:prstGeom prst="rect">
            <a:avLst/>
          </a:prstGeom>
          <a:noFill/>
        </p:spPr>
        <p:txBody>
          <a:bodyPr wrap="square" lIns="68580" tIns="34290" rIns="68580" bIns="34290" rtlCol="0">
            <a:spAutoFit/>
          </a:bodyPr>
          <a:lstStyle/>
          <a:p>
            <a:pPr algn="ctr"/>
            <a:r>
              <a:rPr lang="en-US" altLang="zh-TW" sz="900" dirty="0">
                <a:solidFill>
                  <a:srgbClr val="0066CC"/>
                </a:solidFill>
                <a:latin typeface="微軟正黑體" panose="020B0604030504040204" pitchFamily="34" charset="-120"/>
                <a:ea typeface="微軟正黑體" panose="020B0604030504040204" pitchFamily="34" charset="-120"/>
              </a:rPr>
              <a:t>-4.6%</a:t>
            </a:r>
            <a:endParaRPr lang="zh-TW" altLang="en-US" sz="900" dirty="0">
              <a:solidFill>
                <a:srgbClr val="0066CC"/>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735282" y="3015868"/>
            <a:ext cx="657084" cy="207749"/>
          </a:xfrm>
          <a:prstGeom prst="rect">
            <a:avLst/>
          </a:prstGeom>
          <a:noFill/>
        </p:spPr>
        <p:txBody>
          <a:bodyPr wrap="square" lIns="68580" tIns="34290" rIns="68580" bIns="34290" rtlCol="0">
            <a:spAutoFit/>
          </a:bodyPr>
          <a:lstStyle/>
          <a:p>
            <a:pPr algn="ctr"/>
            <a:r>
              <a:rPr lang="en-US" altLang="zh-TW" sz="900" dirty="0">
                <a:solidFill>
                  <a:srgbClr val="0066CC"/>
                </a:solidFill>
                <a:latin typeface="微軟正黑體" panose="020B0604030504040204" pitchFamily="34" charset="-120"/>
                <a:ea typeface="微軟正黑體" panose="020B0604030504040204" pitchFamily="34" charset="-120"/>
              </a:rPr>
              <a:t>-4.4%</a:t>
            </a:r>
            <a:endParaRPr lang="zh-TW" altLang="en-US" sz="900" dirty="0">
              <a:solidFill>
                <a:srgbClr val="0066CC"/>
              </a:solidFill>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fld id="{5A68E100-9CA6-423E-A624-C6E2F0290C75}" type="slidenum">
              <a:rPr lang="zh-TW" altLang="en-US" smtClean="0"/>
              <a:t>17</a:t>
            </a:fld>
            <a:endParaRPr lang="zh-TW" altLang="en-US"/>
          </a:p>
        </p:txBody>
      </p:sp>
      <p:sp>
        <p:nvSpPr>
          <p:cNvPr id="25" name="標題 1"/>
          <p:cNvSpPr txBox="1">
            <a:spLocks/>
          </p:cNvSpPr>
          <p:nvPr/>
        </p:nvSpPr>
        <p:spPr>
          <a:xfrm>
            <a:off x="521550" y="267494"/>
            <a:ext cx="7920880" cy="367550"/>
          </a:xfrm>
          <a:prstGeom prst="rect">
            <a:avLst/>
          </a:prstGeom>
        </p:spPr>
        <p:txBody>
          <a:bodyPr/>
          <a:lstStyle>
            <a:lvl1pPr algn="l" defTabSz="914378"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a:lstStyle>
          <a:p>
            <a:r>
              <a:rPr lang="zh-TW" altLang="en-US" sz="2800" dirty="0">
                <a:ln w="3175">
                  <a:noFill/>
                </a:ln>
                <a:latin typeface="Calibri" panose="020F0502020204030204" pitchFamily="34" charset="0"/>
                <a:cs typeface="Calibri" panose="020F0502020204030204" pitchFamily="34" charset="0"/>
              </a:rPr>
              <a:t>葡眾</a:t>
            </a:r>
            <a:r>
              <a:rPr lang="en-US" altLang="zh-TW" sz="2800" dirty="0">
                <a:ln w="3175">
                  <a:noFill/>
                </a:ln>
                <a:latin typeface="Calibri" panose="020F0502020204030204" pitchFamily="34" charset="0"/>
                <a:cs typeface="Calibri" panose="020F0502020204030204" pitchFamily="34" charset="0"/>
              </a:rPr>
              <a:t>2024Q1</a:t>
            </a:r>
            <a:r>
              <a:rPr lang="zh-TW" altLang="en-US" sz="2800" dirty="0">
                <a:ln w="3175">
                  <a:noFill/>
                </a:ln>
                <a:latin typeface="Calibri" panose="020F0502020204030204" pitchFamily="34" charset="0"/>
                <a:cs typeface="Calibri" panose="020F0502020204030204" pitchFamily="34" charset="0"/>
              </a:rPr>
              <a:t>營收實績</a:t>
            </a:r>
          </a:p>
        </p:txBody>
      </p:sp>
      <p:grpSp>
        <p:nvGrpSpPr>
          <p:cNvPr id="4" name="群組 3"/>
          <p:cNvGrpSpPr/>
          <p:nvPr/>
        </p:nvGrpSpPr>
        <p:grpSpPr>
          <a:xfrm>
            <a:off x="769591" y="819018"/>
            <a:ext cx="3571788" cy="369332"/>
            <a:chOff x="5176676" y="596509"/>
            <a:chExt cx="3571788" cy="369332"/>
          </a:xfrm>
        </p:grpSpPr>
        <p:sp>
          <p:nvSpPr>
            <p:cNvPr id="6" name="文字方塊 5"/>
            <p:cNvSpPr txBox="1"/>
            <p:nvPr/>
          </p:nvSpPr>
          <p:spPr>
            <a:xfrm>
              <a:off x="5176676" y="596509"/>
              <a:ext cx="3571788" cy="369332"/>
            </a:xfrm>
            <a:prstGeom prst="rect">
              <a:avLst/>
            </a:prstGeom>
            <a:noFill/>
          </p:spPr>
          <p:txBody>
            <a:bodyPr wrap="square" rtlCol="0">
              <a:spAutoFit/>
            </a:bodyPr>
            <a:lstStyle/>
            <a:p>
              <a:r>
                <a:rPr lang="en-US" altLang="zh-TW" sz="1800" b="1" dirty="0">
                  <a:solidFill>
                    <a:srgbClr val="0070C0"/>
                  </a:solidFill>
                  <a:latin typeface="Segoe UI Black" pitchFamily="34" charset="0"/>
                  <a:ea typeface="Segoe UI Black" pitchFamily="34" charset="0"/>
                </a:rPr>
                <a:t>2024Q1</a:t>
              </a:r>
              <a:r>
                <a:rPr lang="zh-TW" altLang="en-US" sz="1800" b="1" dirty="0">
                  <a:solidFill>
                    <a:srgbClr val="0070C0"/>
                  </a:solidFill>
                  <a:latin typeface="Segoe UI Black" pitchFamily="34" charset="0"/>
                  <a:ea typeface="Segoe UI Black" pitchFamily="34" charset="0"/>
                </a:rPr>
                <a:t> </a:t>
              </a:r>
              <a:r>
                <a:rPr lang="en-US" altLang="zh-TW" sz="1800" b="1" dirty="0">
                  <a:solidFill>
                    <a:srgbClr val="0070C0"/>
                  </a:solidFill>
                  <a:latin typeface="Segoe UI Black" pitchFamily="34" charset="0"/>
                  <a:ea typeface="Segoe UI Black" pitchFamily="34" charset="0"/>
                </a:rPr>
                <a:t>YOY</a:t>
              </a:r>
              <a:r>
                <a:rPr lang="zh-TW" altLang="en-US" sz="1800" b="1" dirty="0">
                  <a:solidFill>
                    <a:srgbClr val="0070C0"/>
                  </a:solidFill>
                  <a:latin typeface="Segoe UI Black" pitchFamily="34" charset="0"/>
                  <a:ea typeface="Segoe UI Black" pitchFamily="34" charset="0"/>
                </a:rPr>
                <a:t>         </a:t>
              </a:r>
              <a:r>
                <a:rPr lang="en-US" altLang="zh-TW" sz="1800" b="1" dirty="0">
                  <a:solidFill>
                    <a:srgbClr val="0070C0"/>
                  </a:solidFill>
                  <a:latin typeface="Segoe UI Black" pitchFamily="34" charset="0"/>
                  <a:ea typeface="Segoe UI Black" pitchFamily="34" charset="0"/>
                </a:rPr>
                <a:t>0.2%</a:t>
              </a:r>
              <a:endParaRPr lang="zh-TW" altLang="en-US" sz="1800" b="1" dirty="0">
                <a:solidFill>
                  <a:srgbClr val="0070C0"/>
                </a:solidFill>
                <a:latin typeface="Segoe UI Black" pitchFamily="34" charset="0"/>
                <a:ea typeface="Segoe UI Black" pitchFamily="34" charset="0"/>
              </a:endParaRPr>
            </a:p>
          </p:txBody>
        </p:sp>
        <p:sp>
          <p:nvSpPr>
            <p:cNvPr id="8" name="向右箭號 7"/>
            <p:cNvSpPr/>
            <p:nvPr/>
          </p:nvSpPr>
          <p:spPr>
            <a:xfrm rot="16200000" flipH="1">
              <a:off x="6829644" y="581920"/>
              <a:ext cx="242730" cy="43204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grpSp>
      <p:grpSp>
        <p:nvGrpSpPr>
          <p:cNvPr id="27" name="群組 26"/>
          <p:cNvGrpSpPr/>
          <p:nvPr/>
        </p:nvGrpSpPr>
        <p:grpSpPr>
          <a:xfrm>
            <a:off x="8461074" y="3183312"/>
            <a:ext cx="696151" cy="138793"/>
            <a:chOff x="10075224" y="872598"/>
            <a:chExt cx="928201" cy="185057"/>
          </a:xfrm>
        </p:grpSpPr>
        <p:sp>
          <p:nvSpPr>
            <p:cNvPr id="34" name="矩形 33"/>
            <p:cNvSpPr/>
            <p:nvPr/>
          </p:nvSpPr>
          <p:spPr>
            <a:xfrm flipV="1">
              <a:off x="10075224" y="916447"/>
              <a:ext cx="177545" cy="1111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6">
                    <a:lumMod val="50000"/>
                  </a:schemeClr>
                </a:solidFill>
              </a:endParaRPr>
            </a:p>
          </p:txBody>
        </p:sp>
        <p:sp>
          <p:nvSpPr>
            <p:cNvPr id="37" name="文字方塊 1"/>
            <p:cNvSpPr txBox="1"/>
            <p:nvPr/>
          </p:nvSpPr>
          <p:spPr>
            <a:xfrm>
              <a:off x="10209220" y="872598"/>
              <a:ext cx="794205" cy="1850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800" dirty="0">
                  <a:solidFill>
                    <a:srgbClr val="FFC000"/>
                  </a:solidFill>
                  <a:latin typeface="微軟正黑體" panose="020B0604030504040204" pitchFamily="34" charset="-120"/>
                  <a:ea typeface="微軟正黑體" panose="020B0604030504040204" pitchFamily="34" charset="-120"/>
                </a:rPr>
                <a:t>2024</a:t>
              </a:r>
              <a:r>
                <a:rPr lang="zh-TW" altLang="en-US" sz="800" dirty="0">
                  <a:solidFill>
                    <a:srgbClr val="FFC000"/>
                  </a:solidFill>
                  <a:latin typeface="微軟正黑體" panose="020B0604030504040204" pitchFamily="34" charset="-120"/>
                  <a:ea typeface="微軟正黑體" panose="020B0604030504040204" pitchFamily="34" charset="-120"/>
                </a:rPr>
                <a:t>年</a:t>
              </a:r>
            </a:p>
          </p:txBody>
        </p:sp>
      </p:grpSp>
      <p:sp>
        <p:nvSpPr>
          <p:cNvPr id="38" name="文字方塊 37"/>
          <p:cNvSpPr txBox="1"/>
          <p:nvPr/>
        </p:nvSpPr>
        <p:spPr>
          <a:xfrm>
            <a:off x="3124983" y="2990097"/>
            <a:ext cx="2246246" cy="207749"/>
          </a:xfrm>
          <a:prstGeom prst="rect">
            <a:avLst/>
          </a:prstGeom>
          <a:noFill/>
        </p:spPr>
        <p:txBody>
          <a:bodyPr wrap="square" lIns="68580" tIns="34290" rIns="68580" bIns="34290" rtlCol="0">
            <a:spAutoFit/>
          </a:bodyPr>
          <a:lstStyle/>
          <a:p>
            <a:r>
              <a:rPr lang="en-US" altLang="zh-TW" sz="900" b="1" dirty="0">
                <a:solidFill>
                  <a:srgbClr val="C00000"/>
                </a:solidFill>
                <a:latin typeface="Segoe UI Black" pitchFamily="34" charset="0"/>
                <a:ea typeface="Segoe UI Black" pitchFamily="34" charset="0"/>
              </a:rPr>
              <a:t>2024</a:t>
            </a:r>
            <a:r>
              <a:rPr lang="zh-TW" altLang="en-US" sz="900" b="1" dirty="0">
                <a:solidFill>
                  <a:srgbClr val="C00000"/>
                </a:solidFill>
                <a:latin typeface="Segoe UI Black" pitchFamily="34" charset="0"/>
                <a:ea typeface="Segoe UI Black" pitchFamily="34" charset="0"/>
              </a:rPr>
              <a:t>年</a:t>
            </a:r>
            <a:r>
              <a:rPr lang="en-US" altLang="zh-TW" sz="900" b="1" dirty="0">
                <a:solidFill>
                  <a:srgbClr val="C00000"/>
                </a:solidFill>
                <a:latin typeface="Segoe UI Black" pitchFamily="34" charset="0"/>
                <a:ea typeface="Segoe UI Black" pitchFamily="34" charset="0"/>
              </a:rPr>
              <a:t>1-4</a:t>
            </a:r>
            <a:r>
              <a:rPr lang="zh-TW" altLang="en-US" sz="900" b="1" dirty="0">
                <a:solidFill>
                  <a:srgbClr val="C00000"/>
                </a:solidFill>
                <a:latin typeface="Segoe UI Black" pitchFamily="34" charset="0"/>
                <a:ea typeface="Segoe UI Black" pitchFamily="34" charset="0"/>
              </a:rPr>
              <a:t>月 </a:t>
            </a:r>
            <a:r>
              <a:rPr lang="en-US" altLang="zh-TW" sz="900" b="1" dirty="0">
                <a:solidFill>
                  <a:srgbClr val="C00000"/>
                </a:solidFill>
                <a:latin typeface="Segoe UI Black" pitchFamily="34" charset="0"/>
                <a:ea typeface="Segoe UI Black" pitchFamily="34" charset="0"/>
              </a:rPr>
              <a:t>YOY</a:t>
            </a:r>
            <a:r>
              <a:rPr lang="zh-TW" altLang="en-US" sz="900" b="1" dirty="0">
                <a:solidFill>
                  <a:srgbClr val="C00000"/>
                </a:solidFill>
                <a:latin typeface="Segoe UI Black" pitchFamily="34" charset="0"/>
                <a:ea typeface="Segoe UI Black" pitchFamily="34" charset="0"/>
              </a:rPr>
              <a:t>  </a:t>
            </a:r>
            <a:r>
              <a:rPr lang="en-US" altLang="zh-TW" sz="900" b="1" dirty="0">
                <a:solidFill>
                  <a:srgbClr val="C00000"/>
                </a:solidFill>
                <a:latin typeface="Segoe UI Black" pitchFamily="34" charset="0"/>
                <a:ea typeface="Segoe UI Black" pitchFamily="34" charset="0"/>
              </a:rPr>
              <a:t>+</a:t>
            </a:r>
            <a:r>
              <a:rPr lang="zh-TW" altLang="en-US" sz="900" b="1" dirty="0">
                <a:solidFill>
                  <a:srgbClr val="C00000"/>
                </a:solidFill>
                <a:latin typeface="Segoe UI Black" pitchFamily="34" charset="0"/>
                <a:ea typeface="Segoe UI Black" pitchFamily="34" charset="0"/>
              </a:rPr>
              <a:t> </a:t>
            </a:r>
            <a:r>
              <a:rPr lang="en-US" altLang="zh-TW" sz="900" b="1" dirty="0">
                <a:solidFill>
                  <a:srgbClr val="C00000"/>
                </a:solidFill>
                <a:latin typeface="Segoe UI Black" pitchFamily="34" charset="0"/>
                <a:ea typeface="Segoe UI Black" pitchFamily="34" charset="0"/>
              </a:rPr>
              <a:t>3.5%</a:t>
            </a:r>
            <a:endParaRPr lang="zh-TW" altLang="en-US" sz="900" b="1" dirty="0">
              <a:solidFill>
                <a:srgbClr val="C00000"/>
              </a:solidFill>
              <a:latin typeface="Segoe UI Black" pitchFamily="34" charset="0"/>
              <a:ea typeface="Segoe UI Black" pitchFamily="34" charset="0"/>
            </a:endParaRPr>
          </a:p>
        </p:txBody>
      </p:sp>
    </p:spTree>
    <p:extLst>
      <p:ext uri="{BB962C8B-B14F-4D97-AF65-F5344CB8AC3E}">
        <p14:creationId xmlns:p14="http://schemas.microsoft.com/office/powerpoint/2010/main" val="2868156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18</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深耕台灣 走向國際</a:t>
            </a:r>
          </a:p>
        </p:txBody>
      </p:sp>
      <p:sp>
        <p:nvSpPr>
          <p:cNvPr id="2" name="TextBox 1"/>
          <p:cNvSpPr txBox="1"/>
          <p:nvPr/>
        </p:nvSpPr>
        <p:spPr>
          <a:xfrm>
            <a:off x="540385" y="817424"/>
            <a:ext cx="6546215" cy="2862322"/>
          </a:xfrm>
          <a:prstGeom prst="rect">
            <a:avLst/>
          </a:prstGeom>
          <a:noFill/>
        </p:spPr>
        <p:txBody>
          <a:bodyPr wrap="square" rtlCol="0">
            <a:spAutoFit/>
          </a:bodyPr>
          <a:lstStyle/>
          <a:p>
            <a:pPr>
              <a:lnSpc>
                <a:spcPct val="150000"/>
              </a:lnSpc>
            </a:pPr>
            <a:r>
              <a:rPr lang="zh-TW" altLang="en-US" sz="2000" b="1" dirty="0">
                <a:solidFill>
                  <a:srgbClr val="00B050"/>
                </a:solidFill>
                <a:latin typeface="微軟正黑體" pitchFamily="34" charset="-120"/>
                <a:ea typeface="微軟正黑體" pitchFamily="34" charset="-120"/>
              </a:rPr>
              <a:t>葡眾</a:t>
            </a:r>
            <a:endParaRPr lang="en-US" sz="2000" b="1" dirty="0">
              <a:solidFill>
                <a:srgbClr val="00B050"/>
              </a:solidFill>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2000" dirty="0">
                <a:latin typeface="微軟正黑體" pitchFamily="34" charset="-120"/>
                <a:ea typeface="微軟正黑體" pitchFamily="34" charset="-120"/>
              </a:rPr>
              <a:t>葡眾已預備開拓海外市場，考量馬來西亞直銷產業發展蓬勃，將以馬來西亞為第一步籌備地。</a:t>
            </a:r>
            <a:r>
              <a:rPr lang="en-US" sz="2000" dirty="0">
                <a:latin typeface="微軟正黑體" pitchFamily="34" charset="-120"/>
                <a:ea typeface="微軟正黑體" pitchFamily="34" charset="-120"/>
              </a:rPr>
              <a:t> </a:t>
            </a:r>
          </a:p>
          <a:p>
            <a:pPr marL="285750" indent="-285750">
              <a:lnSpc>
                <a:spcPct val="150000"/>
              </a:lnSpc>
              <a:buFont typeface="Arial" pitchFamily="34" charset="0"/>
              <a:buChar char="•"/>
            </a:pPr>
            <a:r>
              <a:rPr lang="zh-TW" altLang="en-US" sz="2000" dirty="0">
                <a:latin typeface="微軟正黑體" pitchFamily="34" charset="-120"/>
                <a:ea typeface="微軟正黑體" pitchFamily="34" charset="-120"/>
              </a:rPr>
              <a:t>目前規劃</a:t>
            </a:r>
            <a:r>
              <a:rPr lang="en-US" altLang="zh-TW" sz="2000" dirty="0">
                <a:latin typeface="微軟正黑體" pitchFamily="34" charset="-120"/>
                <a:ea typeface="微軟正黑體" pitchFamily="34" charset="-120"/>
              </a:rPr>
              <a:t>20</a:t>
            </a:r>
            <a:r>
              <a:rPr lang="zh-TW" altLang="en-US" sz="2000" dirty="0">
                <a:latin typeface="微軟正黑體" pitchFamily="34" charset="-120"/>
                <a:ea typeface="微軟正黑體" pitchFamily="34" charset="-120"/>
              </a:rPr>
              <a:t>個產品，已有</a:t>
            </a:r>
            <a:r>
              <a:rPr lang="en-US" altLang="zh-TW" sz="2000" dirty="0">
                <a:latin typeface="微軟正黑體" pitchFamily="34" charset="-120"/>
                <a:ea typeface="微軟正黑體" pitchFamily="34" charset="-120"/>
              </a:rPr>
              <a:t>5</a:t>
            </a:r>
            <a:r>
              <a:rPr lang="zh-TW" altLang="en-US" sz="2000" dirty="0">
                <a:latin typeface="微軟正黑體" pitchFamily="34" charset="-120"/>
                <a:ea typeface="微軟正黑體" pitchFamily="34" charset="-120"/>
              </a:rPr>
              <a:t>個產品，提交</a:t>
            </a:r>
            <a:r>
              <a:rPr lang="en-US" altLang="zh-TW" sz="2000" dirty="0">
                <a:latin typeface="微軟正黑體" pitchFamily="34" charset="-120"/>
                <a:ea typeface="微軟正黑體" pitchFamily="34" charset="-120"/>
              </a:rPr>
              <a:t>MAL</a:t>
            </a:r>
            <a:r>
              <a:rPr lang="zh-TW" altLang="en-US" sz="2000" dirty="0">
                <a:latin typeface="微軟正黑體" pitchFamily="34" charset="-120"/>
                <a:ea typeface="微軟正黑體" pitchFamily="34" charset="-120"/>
              </a:rPr>
              <a:t>認證。</a:t>
            </a:r>
            <a:endParaRPr lang="en-US" altLang="zh-TW" sz="2000" dirty="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2000" dirty="0">
                <a:latin typeface="微軟正黑體" pitchFamily="34" charset="-120"/>
                <a:ea typeface="微軟正黑體" pitchFamily="34" charset="-120"/>
              </a:rPr>
              <a:t>預計將於 </a:t>
            </a:r>
            <a:r>
              <a:rPr lang="en-US" altLang="zh-TW" sz="2000" dirty="0">
                <a:latin typeface="微軟正黑體" pitchFamily="34" charset="-120"/>
                <a:ea typeface="微軟正黑體" pitchFamily="34" charset="-120"/>
              </a:rPr>
              <a:t>2025 </a:t>
            </a:r>
            <a:r>
              <a:rPr lang="zh-TW" altLang="en-US" sz="2000" dirty="0">
                <a:latin typeface="微軟正黑體" pitchFamily="34" charset="-120"/>
                <a:ea typeface="微軟正黑體" pitchFamily="34" charset="-120"/>
              </a:rPr>
              <a:t>年，開啟全球市場銷售。</a:t>
            </a:r>
            <a:endParaRPr lang="en-US" altLang="zh-TW" sz="2000" dirty="0">
              <a:latin typeface="微軟正黑體" pitchFamily="34" charset="-120"/>
              <a:ea typeface="微軟正黑體" pitchFamily="34" charset="-120"/>
            </a:endParaRPr>
          </a:p>
          <a:p>
            <a:pPr marL="285750" indent="-285750">
              <a:lnSpc>
                <a:spcPct val="150000"/>
              </a:lnSpc>
              <a:buFont typeface="Arial" pitchFamily="34" charset="0"/>
              <a:buChar char="•"/>
            </a:pPr>
            <a:endParaRPr lang="en-US" sz="2000" dirty="0">
              <a:latin typeface="微軟正黑體" pitchFamily="34" charset="-120"/>
              <a:ea typeface="微軟正黑體" pitchFamily="34" charset="-120"/>
            </a:endParaRPr>
          </a:p>
        </p:txBody>
      </p:sp>
      <p:pic>
        <p:nvPicPr>
          <p:cNvPr id="2050" name="Picture 2" descr="\\gkvpfs01\公共資料區\行銷企劃課_平鎮\跨部門分享\Logo\葡眾Logo\葡眾logo-2017\LOGO常用規格-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5122" y="1563638"/>
            <a:ext cx="1081060" cy="122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65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926"/>
          <a:stretch/>
        </p:blipFill>
        <p:spPr bwMode="auto">
          <a:xfrm>
            <a:off x="0" y="1131590"/>
            <a:ext cx="9144001" cy="2462400"/>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p:cNvSpPr txBox="1">
            <a:spLocks/>
          </p:cNvSpPr>
          <p:nvPr/>
        </p:nvSpPr>
        <p:spPr>
          <a:xfrm>
            <a:off x="3347864" y="2262827"/>
            <a:ext cx="5022558" cy="769058"/>
          </a:xfrm>
          <a:prstGeom prst="rect">
            <a:avLst/>
          </a:prstGeom>
        </p:spPr>
        <p:txBody>
          <a:bodyPr vert="horz" lIns="68580" tIns="34290" rIns="68580" bIns="34290" rtlCol="0" anchor="ctr">
            <a:noAutofit/>
          </a:bodyPr>
          <a:lstStyle>
            <a:defPPr>
              <a:defRPr lang="zh-TW"/>
            </a:defPPr>
            <a:lvl1pPr algn="ctr">
              <a:spcBef>
                <a:spcPct val="0"/>
              </a:spcBef>
              <a:buNone/>
              <a:defRPr sz="4000" b="0">
                <a:ln w="0"/>
                <a:solidFill>
                  <a:schemeClr val="accent1"/>
                </a:solidFill>
                <a:effectLst>
                  <a:outerShdw blurRad="38100" dist="25400" dir="5400000" algn="ctr" rotWithShape="0">
                    <a:srgbClr val="6E747A">
                      <a:alpha val="43000"/>
                    </a:srgbClr>
                  </a:outerShdw>
                </a:effectLst>
                <a:latin typeface="+mj-lt"/>
                <a:ea typeface="微軟正黑體" pitchFamily="34" charset="-120"/>
                <a:cs typeface="Arial" pitchFamily="34" charset="0"/>
              </a:defRPr>
            </a:lvl1pPr>
          </a:lstStyle>
          <a:p>
            <a:r>
              <a:rPr lang="en-US" altLang="zh-TW" sz="4400" b="1" dirty="0">
                <a:solidFill>
                  <a:srgbClr val="38A1DB"/>
                </a:solidFill>
                <a:effectLst/>
                <a:latin typeface="微軟正黑體" panose="020B0604030504040204" pitchFamily="34" charset="-120"/>
                <a:cs typeface="Calibri" panose="020F0502020204030204" pitchFamily="34" charset="0"/>
              </a:rPr>
              <a:t>3. </a:t>
            </a:r>
            <a:r>
              <a:rPr lang="zh-TW" altLang="en-US" sz="4400" b="1" dirty="0">
                <a:solidFill>
                  <a:srgbClr val="38A1DB"/>
                </a:solidFill>
                <a:effectLst/>
                <a:latin typeface="微軟正黑體" panose="020B0604030504040204" pitchFamily="34" charset="-120"/>
                <a:cs typeface="Calibri" panose="020F0502020204030204" pitchFamily="34" charset="0"/>
              </a:rPr>
              <a:t>上海葡萄王</a:t>
            </a:r>
          </a:p>
        </p:txBody>
      </p:sp>
      <p:sp>
        <p:nvSpPr>
          <p:cNvPr id="4" name="投影片編號版面配置區 2"/>
          <p:cNvSpPr>
            <a:spLocks noGrp="1"/>
          </p:cNvSpPr>
          <p:nvPr>
            <p:ph type="sldNum" sz="quarter" idx="12"/>
          </p:nvPr>
        </p:nvSpPr>
        <p:spPr>
          <a:xfrm>
            <a:off x="7884368" y="385317"/>
            <a:ext cx="973881" cy="273844"/>
          </a:xfrm>
          <a:prstGeom prst="rect">
            <a:avLst/>
          </a:prstGeom>
        </p:spPr>
        <p:txBody>
          <a:bodyPr/>
          <a:lstStyle/>
          <a:p>
            <a:fld id="{5A68E100-9CA6-423E-A624-C6E2F0290C75}" type="slidenum">
              <a:rPr lang="zh-TW" altLang="en-US" smtClean="0"/>
              <a:pPr/>
              <a:t>19</a:t>
            </a:fld>
            <a:endParaRPr lang="zh-TW" altLang="en-US" dirty="0"/>
          </a:p>
        </p:txBody>
      </p:sp>
    </p:spTree>
    <p:extLst>
      <p:ext uri="{BB962C8B-B14F-4D97-AF65-F5344CB8AC3E}">
        <p14:creationId xmlns:p14="http://schemas.microsoft.com/office/powerpoint/2010/main" val="1253366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直線接點 117"/>
          <p:cNvCxnSpPr>
            <a:endCxn id="96" idx="2"/>
          </p:cNvCxnSpPr>
          <p:nvPr/>
        </p:nvCxnSpPr>
        <p:spPr>
          <a:xfrm flipV="1">
            <a:off x="4575739" y="2946889"/>
            <a:ext cx="2" cy="329846"/>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58" name="直線接點 157"/>
          <p:cNvCxnSpPr>
            <a:stCxn id="84" idx="2"/>
          </p:cNvCxnSpPr>
          <p:nvPr/>
        </p:nvCxnSpPr>
        <p:spPr>
          <a:xfrm>
            <a:off x="5384797" y="2340432"/>
            <a:ext cx="0" cy="284908"/>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61" name="直線接點 160"/>
          <p:cNvCxnSpPr/>
          <p:nvPr/>
        </p:nvCxnSpPr>
        <p:spPr>
          <a:xfrm flipV="1">
            <a:off x="6238031" y="2974272"/>
            <a:ext cx="3" cy="329215"/>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64" name="直線接點 163"/>
          <p:cNvCxnSpPr>
            <a:endCxn id="99" idx="0"/>
          </p:cNvCxnSpPr>
          <p:nvPr/>
        </p:nvCxnSpPr>
        <p:spPr>
          <a:xfrm flipH="1">
            <a:off x="8630205" y="2419564"/>
            <a:ext cx="6" cy="227248"/>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03" name="直線接點 102"/>
          <p:cNvCxnSpPr>
            <a:stCxn id="63" idx="2"/>
            <a:endCxn id="93" idx="0"/>
          </p:cNvCxnSpPr>
          <p:nvPr/>
        </p:nvCxnSpPr>
        <p:spPr>
          <a:xfrm>
            <a:off x="2152893" y="2361905"/>
            <a:ext cx="0" cy="284907"/>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sp>
        <p:nvSpPr>
          <p:cNvPr id="63" name="Subtitle 2">
            <a:extLst>
              <a:ext uri="{FF2B5EF4-FFF2-40B4-BE49-F238E27FC236}">
                <a16:creationId xmlns:a16="http://schemas.microsoft.com/office/drawing/2014/main" id="{301C5A2B-094C-B525-FE09-BFBF0DC68C50}"/>
              </a:ext>
            </a:extLst>
          </p:cNvPr>
          <p:cNvSpPr txBox="1">
            <a:spLocks/>
          </p:cNvSpPr>
          <p:nvPr/>
        </p:nvSpPr>
        <p:spPr>
          <a:xfrm>
            <a:off x="1736273" y="2159148"/>
            <a:ext cx="833249" cy="202756"/>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45">
              <a:lnSpc>
                <a:spcPct val="100000"/>
              </a:lnSpc>
              <a:spcBef>
                <a:spcPts val="0"/>
              </a:spcBef>
              <a:buNone/>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葡眾成立</a:t>
            </a:r>
          </a:p>
        </p:txBody>
      </p:sp>
      <p:sp>
        <p:nvSpPr>
          <p:cNvPr id="47" name="Subtitle 2">
            <a:extLst>
              <a:ext uri="{FF2B5EF4-FFF2-40B4-BE49-F238E27FC236}">
                <a16:creationId xmlns:a16="http://schemas.microsoft.com/office/drawing/2014/main" id="{301C5A2B-094C-B525-FE09-BFBF0DC68C50}"/>
              </a:ext>
            </a:extLst>
          </p:cNvPr>
          <p:cNvSpPr txBox="1">
            <a:spLocks/>
          </p:cNvSpPr>
          <p:nvPr/>
        </p:nvSpPr>
        <p:spPr>
          <a:xfrm>
            <a:off x="3388177" y="2100228"/>
            <a:ext cx="1285379" cy="202756"/>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45">
              <a:lnSpc>
                <a:spcPct val="100000"/>
              </a:lnSpc>
              <a:spcBef>
                <a:spcPts val="0"/>
              </a:spcBef>
              <a:buNone/>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葡萄王</a:t>
            </a:r>
            <a:r>
              <a:rPr lang="zh-TW" altLang="en-US" sz="900" b="1" dirty="0">
                <a:solidFill>
                  <a:srgbClr val="E60033"/>
                </a:solidFill>
                <a:latin typeface="微軟正黑體" panose="020B0604030504040204" pitchFamily="34" charset="-120"/>
                <a:ea typeface="微軟正黑體" panose="020B0604030504040204" pitchFamily="34" charset="-120"/>
              </a:rPr>
              <a:t>平鎮總部</a:t>
            </a:r>
          </a:p>
        </p:txBody>
      </p:sp>
      <p:pic>
        <p:nvPicPr>
          <p:cNvPr id="78" name="Picture 4" descr="E:\work\20240219_AMT0313數位轉型演講簡報\office-build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793" y="4013544"/>
            <a:ext cx="583025" cy="583025"/>
          </a:xfrm>
          <a:prstGeom prst="rect">
            <a:avLst/>
          </a:prstGeom>
          <a:noFill/>
          <a:extLst>
            <a:ext uri="{909E8E84-426E-40DD-AFC4-6F175D3DCCD1}">
              <a14:hiddenFill xmlns:a14="http://schemas.microsoft.com/office/drawing/2010/main">
                <a:solidFill>
                  <a:srgbClr val="FFFFFF"/>
                </a:solidFill>
              </a14:hiddenFill>
            </a:ext>
          </a:extLst>
        </p:spPr>
      </p:pic>
      <p:sp>
        <p:nvSpPr>
          <p:cNvPr id="21" name="標題 4"/>
          <p:cNvSpPr txBox="1">
            <a:spLocks/>
          </p:cNvSpPr>
          <p:nvPr/>
        </p:nvSpPr>
        <p:spPr>
          <a:xfrm>
            <a:off x="683568" y="374072"/>
            <a:ext cx="7776864" cy="565571"/>
          </a:xfrm>
          <a:prstGeom prst="rect">
            <a:avLst/>
          </a:prstGeom>
        </p:spPr>
        <p:txBody>
          <a:bodyPr vert="horz" lIns="91356" tIns="45678" rIns="91356" bIns="45678" rtlCol="0" anchor="ctr">
            <a:noAutofit/>
          </a:bodyPr>
          <a:lstStyle>
            <a:lvl1pPr algn="l" defTabSz="914400"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a:lstStyle>
          <a:p>
            <a:pPr algn="ctr" defTabSz="913568">
              <a:defRPr/>
            </a:pPr>
            <a:r>
              <a:rPr lang="zh-TW" altLang="en-US" sz="3000" dirty="0">
                <a:solidFill>
                  <a:prstClr val="black">
                    <a:lumMod val="95000"/>
                    <a:lumOff val="5000"/>
                  </a:prstClr>
                </a:solidFill>
              </a:rPr>
              <a:t>品牌介紹－</a:t>
            </a:r>
            <a:r>
              <a:rPr lang="zh-TW" altLang="en-US" sz="3000" dirty="0">
                <a:solidFill>
                  <a:srgbClr val="E60033"/>
                </a:solidFill>
              </a:rPr>
              <a:t>葡萄王生技歷史沿革</a:t>
            </a:r>
          </a:p>
        </p:txBody>
      </p:sp>
      <p:pic>
        <p:nvPicPr>
          <p:cNvPr id="76" name="Picture 2" descr="G:\●PPT\20210910 董事長_玉山短講_PPT\PIC\中壢廠外觀-1.jpg"/>
          <p:cNvPicPr>
            <a:picLocks noChangeAspect="1" noChangeArrowheads="1"/>
          </p:cNvPicPr>
          <p:nvPr/>
        </p:nvPicPr>
        <p:blipFill rotWithShape="1">
          <a:blip r:embed="rId4">
            <a:extLst>
              <a:ext uri="{28A0092B-C50C-407E-A947-70E740481C1C}">
                <a14:useLocalDpi xmlns:a14="http://schemas.microsoft.com/office/drawing/2010/main" val="0"/>
              </a:ext>
            </a:extLst>
          </a:blip>
          <a:srcRect t="22546" b="70700"/>
          <a:stretch/>
        </p:blipFill>
        <p:spPr bwMode="auto">
          <a:xfrm>
            <a:off x="-412" y="2587345"/>
            <a:ext cx="9144412" cy="386927"/>
          </a:xfrm>
          <a:prstGeom prst="rect">
            <a:avLst/>
          </a:prstGeom>
          <a:noFill/>
          <a:extLst>
            <a:ext uri="{909E8E84-426E-40DD-AFC4-6F175D3DCCD1}">
              <a14:hiddenFill xmlns:a14="http://schemas.microsoft.com/office/drawing/2010/main">
                <a:solidFill>
                  <a:srgbClr val="FFFFFF"/>
                </a:solidFill>
              </a14:hiddenFill>
            </a:ext>
          </a:extLst>
        </p:spPr>
      </p:pic>
      <p:sp>
        <p:nvSpPr>
          <p:cNvPr id="77" name="矩形 76"/>
          <p:cNvSpPr/>
          <p:nvPr/>
        </p:nvSpPr>
        <p:spPr>
          <a:xfrm>
            <a:off x="0" y="2587345"/>
            <a:ext cx="9144000" cy="386927"/>
          </a:xfrm>
          <a:prstGeom prst="rect">
            <a:avLst/>
          </a:prstGeom>
          <a:solidFill>
            <a:srgbClr val="E600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914265">
              <a:defRPr/>
            </a:pPr>
            <a:endParaRPr lang="zh-TW" altLang="en-US" sz="1800">
              <a:solidFill>
                <a:prstClr val="white"/>
              </a:solidFill>
              <a:latin typeface="微軟正黑體" panose="020B0604030504040204" pitchFamily="34" charset="-120"/>
              <a:ea typeface="微軟正黑體" panose="020B0604030504040204" pitchFamily="34" charset="-120"/>
            </a:endParaRPr>
          </a:p>
        </p:txBody>
      </p:sp>
      <p:sp>
        <p:nvSpPr>
          <p:cNvPr id="56" name="Subtitle 2">
            <a:extLst>
              <a:ext uri="{FF2B5EF4-FFF2-40B4-BE49-F238E27FC236}">
                <a16:creationId xmlns:a16="http://schemas.microsoft.com/office/drawing/2014/main" id="{301C5A2B-094C-B525-FE09-BFBF0DC68C50}"/>
              </a:ext>
            </a:extLst>
          </p:cNvPr>
          <p:cNvSpPr txBox="1">
            <a:spLocks/>
          </p:cNvSpPr>
          <p:nvPr/>
        </p:nvSpPr>
        <p:spPr>
          <a:xfrm>
            <a:off x="959455" y="3276739"/>
            <a:ext cx="808502" cy="212477"/>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45">
              <a:lnSpc>
                <a:spcPct val="100000"/>
              </a:lnSpc>
              <a:buNone/>
              <a:defRPr/>
            </a:pPr>
            <a:r>
              <a:rPr lang="zh-TW" altLang="en-US" sz="900" b="1" dirty="0">
                <a:solidFill>
                  <a:srgbClr val="E60033"/>
                </a:solidFill>
                <a:latin typeface="微軟正黑體" panose="020B0604030504040204" pitchFamily="34" charset="-120"/>
                <a:ea typeface="微軟正黑體" panose="020B0604030504040204" pitchFamily="34" charset="-120"/>
              </a:rPr>
              <a:t>上海葡萄王</a:t>
            </a:r>
          </a:p>
        </p:txBody>
      </p:sp>
      <p:pic>
        <p:nvPicPr>
          <p:cNvPr id="60" name="Picture 7" descr="\\Gkvpfs01\公共資料區\行銷企劃課_平鎮\跨部門分享\Public_公開資料\Facilities Photo\2018公司外觀整理\上海葡萄王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3540" y="3497310"/>
            <a:ext cx="1639641" cy="97195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5" name="Subtitle 2">
            <a:extLst>
              <a:ext uri="{FF2B5EF4-FFF2-40B4-BE49-F238E27FC236}">
                <a16:creationId xmlns:a16="http://schemas.microsoft.com/office/drawing/2014/main" id="{301C5A2B-094C-B525-FE09-BFBF0DC68C50}"/>
              </a:ext>
            </a:extLst>
          </p:cNvPr>
          <p:cNvSpPr txBox="1">
            <a:spLocks/>
          </p:cNvSpPr>
          <p:nvPr/>
        </p:nvSpPr>
        <p:spPr>
          <a:xfrm>
            <a:off x="87122" y="2029053"/>
            <a:ext cx="951675" cy="332855"/>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45">
              <a:lnSpc>
                <a:spcPct val="100000"/>
              </a:lnSpc>
              <a:spcBef>
                <a:spcPts val="0"/>
              </a:spcBef>
              <a:buNone/>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葡萄王</a:t>
            </a:r>
            <a:endParaRPr lang="en-US" altLang="zh-TW" sz="900" b="1" dirty="0">
              <a:solidFill>
                <a:srgbClr val="232323">
                  <a:lumMod val="90000"/>
                  <a:lumOff val="10000"/>
                </a:srgbClr>
              </a:solidFill>
              <a:latin typeface="微軟正黑體" panose="020B0604030504040204" pitchFamily="34" charset="-120"/>
              <a:ea typeface="微軟正黑體" panose="020B0604030504040204" pitchFamily="34" charset="-120"/>
            </a:endParaRPr>
          </a:p>
          <a:p>
            <a:pPr marL="0" indent="0" algn="ctr" defTabSz="913545">
              <a:lnSpc>
                <a:spcPct val="100000"/>
              </a:lnSpc>
              <a:spcBef>
                <a:spcPts val="0"/>
              </a:spcBef>
              <a:buNone/>
              <a:defRPr/>
            </a:pPr>
            <a:r>
              <a:rPr lang="zh-TW" altLang="en-US" sz="900" b="1" dirty="0">
                <a:solidFill>
                  <a:srgbClr val="E60033"/>
                </a:solidFill>
                <a:latin typeface="微軟正黑體" panose="020B0604030504040204" pitchFamily="34" charset="-120"/>
                <a:ea typeface="微軟正黑體" panose="020B0604030504040204" pitchFamily="34" charset="-120"/>
              </a:rPr>
              <a:t>中壢龍岡廠</a:t>
            </a:r>
          </a:p>
        </p:txBody>
      </p:sp>
      <p:sp>
        <p:nvSpPr>
          <p:cNvPr id="57" name="文字方塊 56"/>
          <p:cNvSpPr txBox="1"/>
          <p:nvPr/>
        </p:nvSpPr>
        <p:spPr>
          <a:xfrm>
            <a:off x="262877" y="2646810"/>
            <a:ext cx="600165" cy="300082"/>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1969</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pic>
        <p:nvPicPr>
          <p:cNvPr id="61" name="Picture 8" descr="\\Gkvpfs01\公共資料區\行銷企劃課_平鎮\跨部門分享\Public_公開資料\Facilities Photo\2018公司外觀整理\龍岡廠.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21" y="1109614"/>
            <a:ext cx="1329101" cy="88606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7" name="Subtitle 2">
            <a:extLst>
              <a:ext uri="{FF2B5EF4-FFF2-40B4-BE49-F238E27FC236}">
                <a16:creationId xmlns:a16="http://schemas.microsoft.com/office/drawing/2014/main" id="{301C5A2B-094C-B525-FE09-BFBF0DC68C50}"/>
              </a:ext>
            </a:extLst>
          </p:cNvPr>
          <p:cNvSpPr txBox="1">
            <a:spLocks/>
          </p:cNvSpPr>
          <p:nvPr/>
        </p:nvSpPr>
        <p:spPr>
          <a:xfrm>
            <a:off x="4085597" y="3303486"/>
            <a:ext cx="1296495" cy="326684"/>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45">
              <a:lnSpc>
                <a:spcPct val="100000"/>
              </a:lnSpc>
              <a:buNone/>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葡萄王首座</a:t>
            </a:r>
            <a:r>
              <a:rPr lang="zh-TW" altLang="en-US" sz="900" b="1" dirty="0">
                <a:solidFill>
                  <a:srgbClr val="E60033"/>
                </a:solidFill>
                <a:latin typeface="微軟正黑體" panose="020B0604030504040204" pitchFamily="34" charset="-120"/>
                <a:ea typeface="微軟正黑體" panose="020B0604030504040204" pitchFamily="34" charset="-120"/>
              </a:rPr>
              <a:t>觀光工廠</a:t>
            </a:r>
          </a:p>
        </p:txBody>
      </p:sp>
      <p:sp>
        <p:nvSpPr>
          <p:cNvPr id="84" name="Subtitle 2">
            <a:extLst>
              <a:ext uri="{FF2B5EF4-FFF2-40B4-BE49-F238E27FC236}">
                <a16:creationId xmlns:a16="http://schemas.microsoft.com/office/drawing/2014/main" id="{301C5A2B-094C-B525-FE09-BFBF0DC68C50}"/>
              </a:ext>
            </a:extLst>
          </p:cNvPr>
          <p:cNvSpPr txBox="1">
            <a:spLocks/>
          </p:cNvSpPr>
          <p:nvPr/>
        </p:nvSpPr>
        <p:spPr>
          <a:xfrm>
            <a:off x="4770641" y="2010770"/>
            <a:ext cx="1228321" cy="329661"/>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175">
              <a:lnSpc>
                <a:spcPct val="100000"/>
              </a:lnSpc>
              <a:spcBef>
                <a:spcPts val="0"/>
              </a:spcBef>
              <a:buNone/>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葡萄王台北暨</a:t>
            </a:r>
            <a:br>
              <a:rPr lang="en-US" altLang="zh-TW" sz="900" b="1" dirty="0">
                <a:solidFill>
                  <a:srgbClr val="232323">
                    <a:lumMod val="90000"/>
                    <a:lumOff val="10000"/>
                  </a:srgbClr>
                </a:solidFill>
                <a:latin typeface="微軟正黑體" panose="020B0604030504040204" pitchFamily="34" charset="-120"/>
                <a:ea typeface="微軟正黑體" panose="020B0604030504040204" pitchFamily="34" charset="-120"/>
              </a:rPr>
            </a:b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葡眾</a:t>
            </a:r>
            <a:r>
              <a:rPr lang="zh-TW" altLang="en-US" sz="900" b="1" dirty="0">
                <a:solidFill>
                  <a:srgbClr val="E60033"/>
                </a:solidFill>
                <a:latin typeface="微軟正黑體" panose="020B0604030504040204" pitchFamily="34" charset="-120"/>
                <a:ea typeface="微軟正黑體" panose="020B0604030504040204" pitchFamily="34" charset="-120"/>
              </a:rPr>
              <a:t>營運總部</a:t>
            </a: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啟用</a:t>
            </a:r>
          </a:p>
        </p:txBody>
      </p:sp>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2809" y="1054361"/>
            <a:ext cx="1391973" cy="1030929"/>
          </a:xfrm>
          <a:prstGeom prst="rect">
            <a:avLst/>
          </a:prstGeom>
          <a:noFill/>
          <a:ln>
            <a:solidFill>
              <a:schemeClr val="bg1"/>
            </a:solidFill>
          </a:ln>
        </p:spPr>
      </p:pic>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9508" y="3747884"/>
            <a:ext cx="1329536" cy="886825"/>
          </a:xfrm>
          <a:prstGeom prst="rect">
            <a:avLst/>
          </a:prstGeom>
          <a:noFill/>
          <a:ln>
            <a:solidFill>
              <a:schemeClr val="bg1"/>
            </a:solidFill>
          </a:ln>
        </p:spPr>
      </p:pic>
      <p:pic>
        <p:nvPicPr>
          <p:cNvPr id="10" name="圖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9772" y="1088139"/>
            <a:ext cx="1210052" cy="907540"/>
          </a:xfrm>
          <a:prstGeom prst="rect">
            <a:avLst/>
          </a:prstGeom>
          <a:noFill/>
          <a:ln>
            <a:solidFill>
              <a:schemeClr val="bg1"/>
            </a:solidFill>
          </a:ln>
        </p:spPr>
      </p:pic>
      <p:sp>
        <p:nvSpPr>
          <p:cNvPr id="90" name="Subtitle 2">
            <a:extLst>
              <a:ext uri="{FF2B5EF4-FFF2-40B4-BE49-F238E27FC236}">
                <a16:creationId xmlns:a16="http://schemas.microsoft.com/office/drawing/2014/main" id="{301C5A2B-094C-B525-FE09-BFBF0DC68C50}"/>
              </a:ext>
            </a:extLst>
          </p:cNvPr>
          <p:cNvSpPr txBox="1">
            <a:spLocks/>
          </p:cNvSpPr>
          <p:nvPr/>
        </p:nvSpPr>
        <p:spPr>
          <a:xfrm>
            <a:off x="5679848" y="3300550"/>
            <a:ext cx="1845297" cy="949501"/>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defTabSz="913545">
              <a:lnSpc>
                <a:spcPct val="100000"/>
              </a:lnSpc>
              <a:spcBef>
                <a:spcPts val="0"/>
              </a:spcBef>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葡萄王 </a:t>
            </a:r>
            <a:r>
              <a:rPr lang="zh-TW" altLang="en-US" sz="900" b="1" dirty="0">
                <a:solidFill>
                  <a:srgbClr val="E60033"/>
                </a:solidFill>
                <a:latin typeface="微軟正黑體" panose="020B0604030504040204" pitchFamily="34" charset="-120"/>
                <a:ea typeface="微軟正黑體" panose="020B0604030504040204" pitchFamily="34" charset="-120"/>
              </a:rPr>
              <a:t>生物科技研究所</a:t>
            </a:r>
            <a:endParaRPr lang="en-US" altLang="zh-TW" sz="900" b="1" dirty="0">
              <a:solidFill>
                <a:srgbClr val="E60033"/>
              </a:solidFill>
              <a:latin typeface="微軟正黑體" panose="020B0604030504040204" pitchFamily="34" charset="-120"/>
              <a:ea typeface="微軟正黑體" panose="020B0604030504040204" pitchFamily="34" charset="-120"/>
            </a:endParaRPr>
          </a:p>
          <a:p>
            <a:pPr marL="108000" indent="-108000" defTabSz="913545">
              <a:lnSpc>
                <a:spcPct val="100000"/>
              </a:lnSpc>
              <a:spcBef>
                <a:spcPts val="0"/>
              </a:spcBef>
              <a:defRPr/>
            </a:pPr>
            <a:r>
              <a:rPr lang="zh-TW" altLang="en-US" sz="900" b="1" dirty="0">
                <a:solidFill>
                  <a:prstClr val="black">
                    <a:lumMod val="75000"/>
                    <a:lumOff val="25000"/>
                  </a:prstClr>
                </a:solidFill>
                <a:effectLst>
                  <a:glow rad="127000">
                    <a:prstClr val="white">
                      <a:alpha val="20000"/>
                    </a:prstClr>
                  </a:glow>
                </a:effectLst>
                <a:latin typeface="微軟正黑體" panose="020B0604030504040204" pitchFamily="34" charset="-120"/>
                <a:ea typeface="微軟正黑體" panose="020B0604030504040204" pitchFamily="34" charset="-120"/>
                <a:cs typeface="Calibri" panose="020F0502020204030204" pitchFamily="34" charset="0"/>
              </a:rPr>
              <a:t>與全宇生技</a:t>
            </a:r>
            <a:r>
              <a:rPr lang="en-US" altLang="zh-TW" sz="900" b="1" dirty="0">
                <a:solidFill>
                  <a:prstClr val="black">
                    <a:lumMod val="75000"/>
                    <a:lumOff val="25000"/>
                  </a:prstClr>
                </a:solidFill>
                <a:effectLst>
                  <a:glow rad="127000">
                    <a:prstClr val="white">
                      <a:alpha val="20000"/>
                    </a:prstClr>
                  </a:glow>
                </a:effectLst>
                <a:latin typeface="微軟正黑體" panose="020B0604030504040204" pitchFamily="34" charset="-120"/>
                <a:ea typeface="微軟正黑體" panose="020B0604030504040204" pitchFamily="34" charset="-120"/>
                <a:cs typeface="Calibri" panose="020F0502020204030204" pitchFamily="34" charset="0"/>
              </a:rPr>
              <a:t>(4148 TT)</a:t>
            </a:r>
            <a:r>
              <a:rPr lang="zh-TW" altLang="en-US" sz="900" b="1" dirty="0">
                <a:solidFill>
                  <a:prstClr val="black">
                    <a:lumMod val="75000"/>
                    <a:lumOff val="25000"/>
                  </a:prstClr>
                </a:solidFill>
                <a:effectLst>
                  <a:glow rad="127000">
                    <a:prstClr val="white">
                      <a:alpha val="20000"/>
                    </a:prstClr>
                  </a:glow>
                </a:effectLst>
                <a:latin typeface="微軟正黑體" panose="020B0604030504040204" pitchFamily="34" charset="-120"/>
                <a:ea typeface="微軟正黑體" panose="020B0604030504040204" pitchFamily="34" charset="-120"/>
                <a:cs typeface="Calibri" panose="020F0502020204030204" pitchFamily="34" charset="0"/>
              </a:rPr>
              <a:t>成立合資公司</a:t>
            </a:r>
            <a:r>
              <a:rPr lang="en-US" altLang="zh-TW" sz="900" b="1" dirty="0">
                <a:solidFill>
                  <a:prstClr val="black">
                    <a:lumMod val="75000"/>
                    <a:lumOff val="25000"/>
                  </a:prstClr>
                </a:solidFill>
                <a:effectLst>
                  <a:glow rad="127000">
                    <a:prstClr val="white">
                      <a:alpha val="20000"/>
                    </a:prstClr>
                  </a:glow>
                </a:effectLst>
                <a:latin typeface="微軟正黑體" panose="020B0604030504040204" pitchFamily="34" charset="-120"/>
                <a:ea typeface="微軟正黑體" panose="020B0604030504040204" pitchFamily="34" charset="-120"/>
                <a:cs typeface="Calibri" panose="020F0502020204030204" pitchFamily="34" charset="0"/>
              </a:rPr>
              <a:t>GK BIO</a:t>
            </a:r>
            <a:r>
              <a:rPr lang="zh-TW" altLang="en-US" sz="900" b="1" dirty="0">
                <a:solidFill>
                  <a:prstClr val="black">
                    <a:lumMod val="75000"/>
                    <a:lumOff val="25000"/>
                  </a:prstClr>
                </a:solidFill>
                <a:effectLst>
                  <a:glow rad="127000">
                    <a:prstClr val="white">
                      <a:alpha val="20000"/>
                    </a:prstClr>
                  </a:glow>
                </a:effectLst>
                <a:latin typeface="微軟正黑體" panose="020B0604030504040204" pitchFamily="34" charset="-120"/>
                <a:ea typeface="微軟正黑體" panose="020B0604030504040204" pitchFamily="34" charset="-120"/>
                <a:cs typeface="Calibri" panose="020F0502020204030204" pitchFamily="34" charset="0"/>
              </a:rPr>
              <a:t>以拓展馬來西亞市場</a:t>
            </a:r>
            <a:endParaRPr lang="en-US" altLang="zh-TW" sz="900" b="1" dirty="0">
              <a:solidFill>
                <a:prstClr val="black">
                  <a:lumMod val="75000"/>
                  <a:lumOff val="25000"/>
                </a:prstClr>
              </a:solidFill>
              <a:effectLst>
                <a:glow rad="127000">
                  <a:prstClr val="white">
                    <a:alpha val="20000"/>
                  </a:prstClr>
                </a:glow>
              </a:effectLst>
              <a:latin typeface="微軟正黑體" panose="020B0604030504040204" pitchFamily="34" charset="-120"/>
              <a:ea typeface="微軟正黑體" panose="020B0604030504040204" pitchFamily="34" charset="-120"/>
              <a:cs typeface="Calibri" panose="020F0502020204030204" pitchFamily="34" charset="0"/>
            </a:endParaRPr>
          </a:p>
          <a:p>
            <a:pPr marL="0" indent="0" defTabSz="913545">
              <a:lnSpc>
                <a:spcPct val="100000"/>
              </a:lnSpc>
              <a:spcBef>
                <a:spcPts val="0"/>
              </a:spcBef>
              <a:buNone/>
              <a:defRPr/>
            </a:pPr>
            <a:endParaRPr lang="zh-TW" altLang="en-US" sz="900" b="1" dirty="0">
              <a:solidFill>
                <a:srgbClr val="E60033"/>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rotWithShape="1">
          <a:blip r:embed="rId10" cstate="print">
            <a:extLst>
              <a:ext uri="{28A0092B-C50C-407E-A947-70E740481C1C}">
                <a14:useLocalDpi xmlns:a14="http://schemas.microsoft.com/office/drawing/2010/main" val="0"/>
              </a:ext>
            </a:extLst>
          </a:blip>
          <a:srcRect l="18526" t="47983" r="22423"/>
          <a:stretch/>
        </p:blipFill>
        <p:spPr>
          <a:xfrm>
            <a:off x="5756122" y="3926013"/>
            <a:ext cx="1383440" cy="913990"/>
          </a:xfrm>
          <a:prstGeom prst="rect">
            <a:avLst/>
          </a:prstGeom>
          <a:noFill/>
          <a:ln>
            <a:solidFill>
              <a:schemeClr val="bg1"/>
            </a:solidFill>
          </a:ln>
        </p:spPr>
      </p:pic>
      <p:cxnSp>
        <p:nvCxnSpPr>
          <p:cNvPr id="83" name="直線接點 82"/>
          <p:cNvCxnSpPr/>
          <p:nvPr/>
        </p:nvCxnSpPr>
        <p:spPr>
          <a:xfrm>
            <a:off x="1637142"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a:stCxn id="55" idx="2"/>
            <a:endCxn id="57" idx="0"/>
          </p:cNvCxnSpPr>
          <p:nvPr/>
        </p:nvCxnSpPr>
        <p:spPr>
          <a:xfrm>
            <a:off x="562960" y="2361905"/>
            <a:ext cx="0" cy="284907"/>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1063621" y="2646810"/>
            <a:ext cx="600164" cy="300082"/>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1997</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3" name="文字方塊 92"/>
          <p:cNvSpPr txBox="1"/>
          <p:nvPr/>
        </p:nvSpPr>
        <p:spPr>
          <a:xfrm>
            <a:off x="1852813" y="2646810"/>
            <a:ext cx="600164" cy="300082"/>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1998</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4" name="文字方塊 93"/>
          <p:cNvSpPr txBox="1"/>
          <p:nvPr/>
        </p:nvSpPr>
        <p:spPr>
          <a:xfrm>
            <a:off x="2668967" y="2646812"/>
            <a:ext cx="585729" cy="300079"/>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2014</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5" name="文字方塊 94"/>
          <p:cNvSpPr txBox="1"/>
          <p:nvPr/>
        </p:nvSpPr>
        <p:spPr>
          <a:xfrm>
            <a:off x="3478025" y="2646812"/>
            <a:ext cx="585729" cy="300079"/>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2016</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6" name="文字方塊 95"/>
          <p:cNvSpPr txBox="1"/>
          <p:nvPr/>
        </p:nvSpPr>
        <p:spPr>
          <a:xfrm>
            <a:off x="4282874" y="2646812"/>
            <a:ext cx="585729" cy="300079"/>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2017</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7" name="文字方塊 96"/>
          <p:cNvSpPr txBox="1"/>
          <p:nvPr/>
        </p:nvSpPr>
        <p:spPr>
          <a:xfrm>
            <a:off x="5091932" y="2646812"/>
            <a:ext cx="585729" cy="300079"/>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2018</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8" name="文字方塊 97"/>
          <p:cNvSpPr txBox="1"/>
          <p:nvPr/>
        </p:nvSpPr>
        <p:spPr>
          <a:xfrm>
            <a:off x="6693211" y="2646812"/>
            <a:ext cx="585729" cy="300079"/>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2021</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99" name="文字方塊 98"/>
          <p:cNvSpPr txBox="1"/>
          <p:nvPr/>
        </p:nvSpPr>
        <p:spPr>
          <a:xfrm>
            <a:off x="8336542" y="2646812"/>
            <a:ext cx="587326" cy="300080"/>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2024</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sp>
        <p:nvSpPr>
          <p:cNvPr id="100" name="文字方塊 99"/>
          <p:cNvSpPr txBox="1"/>
          <p:nvPr/>
        </p:nvSpPr>
        <p:spPr>
          <a:xfrm>
            <a:off x="7524346" y="2646812"/>
            <a:ext cx="587326" cy="300080"/>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2023</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cxnSp>
        <p:nvCxnSpPr>
          <p:cNvPr id="101" name="直線接點 100"/>
          <p:cNvCxnSpPr>
            <a:stCxn id="56" idx="0"/>
            <a:endCxn id="88" idx="2"/>
          </p:cNvCxnSpPr>
          <p:nvPr/>
        </p:nvCxnSpPr>
        <p:spPr>
          <a:xfrm flipH="1" flipV="1">
            <a:off x="1363708" y="2946894"/>
            <a:ext cx="1" cy="329842"/>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a:xfrm>
            <a:off x="835359"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4" name="直線接點 103"/>
          <p:cNvCxnSpPr/>
          <p:nvPr/>
        </p:nvCxnSpPr>
        <p:spPr>
          <a:xfrm>
            <a:off x="2438925"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5" name="直線接點 104"/>
          <p:cNvCxnSpPr>
            <a:endCxn id="94" idx="2"/>
          </p:cNvCxnSpPr>
          <p:nvPr/>
        </p:nvCxnSpPr>
        <p:spPr>
          <a:xfrm flipV="1">
            <a:off x="2959033" y="2946890"/>
            <a:ext cx="2798" cy="329847"/>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09" name="直線接點 108"/>
          <p:cNvCxnSpPr/>
          <p:nvPr/>
        </p:nvCxnSpPr>
        <p:spPr>
          <a:xfrm>
            <a:off x="3240708"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p:cNvCxnSpPr>
            <a:endCxn id="95" idx="0"/>
          </p:cNvCxnSpPr>
          <p:nvPr/>
        </p:nvCxnSpPr>
        <p:spPr>
          <a:xfrm flipH="1">
            <a:off x="3770890" y="2361906"/>
            <a:ext cx="2" cy="284904"/>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cxnSp>
        <p:nvCxnSpPr>
          <p:cNvPr id="114" name="直線接點 113"/>
          <p:cNvCxnSpPr/>
          <p:nvPr/>
        </p:nvCxnSpPr>
        <p:spPr>
          <a:xfrm>
            <a:off x="4042491"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a:xfrm>
            <a:off x="4844274"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9" name="直線接點 128"/>
          <p:cNvCxnSpPr/>
          <p:nvPr/>
        </p:nvCxnSpPr>
        <p:spPr>
          <a:xfrm>
            <a:off x="5646057"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a:xfrm>
            <a:off x="6447840"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130"/>
          <p:cNvCxnSpPr/>
          <p:nvPr/>
        </p:nvCxnSpPr>
        <p:spPr>
          <a:xfrm>
            <a:off x="7249623"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sp>
        <p:nvSpPr>
          <p:cNvPr id="132" name="文字方塊 131"/>
          <p:cNvSpPr txBox="1"/>
          <p:nvPr/>
        </p:nvSpPr>
        <p:spPr>
          <a:xfrm>
            <a:off x="5893775" y="2646812"/>
            <a:ext cx="585729" cy="300079"/>
          </a:xfrm>
          <a:prstGeom prst="rect">
            <a:avLst/>
          </a:prstGeom>
          <a:noFill/>
        </p:spPr>
        <p:txBody>
          <a:bodyPr wrap="none" lIns="68573" tIns="34289" rIns="68573" bIns="34289" rtlCol="0">
            <a:spAutoFit/>
          </a:bodyPr>
          <a:lstStyle/>
          <a:p>
            <a:pPr algn="ctr" defTabSz="685715"/>
            <a:r>
              <a:rPr lang="en-US" altLang="zh-TW" sz="1500" dirty="0">
                <a:solidFill>
                  <a:prstClr val="white"/>
                </a:solidFill>
                <a:latin typeface="微軟正黑體" panose="020B0604030504040204" pitchFamily="34" charset="-120"/>
                <a:ea typeface="微軟正黑體" panose="020B0604030504040204" pitchFamily="34" charset="-120"/>
                <a:cs typeface="Gotham Medium" pitchFamily="50" charset="0"/>
              </a:rPr>
              <a:t>2019</a:t>
            </a:r>
            <a:endParaRPr lang="zh-TW" altLang="en-US" sz="1500" dirty="0">
              <a:solidFill>
                <a:prstClr val="white"/>
              </a:solidFill>
              <a:latin typeface="微軟正黑體" panose="020B0604030504040204" pitchFamily="34" charset="-120"/>
              <a:ea typeface="微軟正黑體" panose="020B0604030504040204" pitchFamily="34" charset="-120"/>
              <a:cs typeface="Gotham Medium" pitchFamily="50" charset="0"/>
            </a:endParaRPr>
          </a:p>
        </p:txBody>
      </p:sp>
      <p:cxnSp>
        <p:nvCxnSpPr>
          <p:cNvPr id="143" name="直線接點 142"/>
          <p:cNvCxnSpPr/>
          <p:nvPr/>
        </p:nvCxnSpPr>
        <p:spPr>
          <a:xfrm>
            <a:off x="8051403" y="2520718"/>
            <a:ext cx="294934" cy="511709"/>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0599" y="3533128"/>
            <a:ext cx="1274821" cy="849880"/>
          </a:xfrm>
          <a:prstGeom prst="rect">
            <a:avLst/>
          </a:prstGeom>
          <a:noFill/>
          <a:ln>
            <a:solidFill>
              <a:schemeClr val="bg1"/>
            </a:solidFill>
          </a:ln>
        </p:spPr>
      </p:pic>
      <p:sp>
        <p:nvSpPr>
          <p:cNvPr id="59" name="投影片編號版面配置區 4"/>
          <p:cNvSpPr txBox="1">
            <a:spLocks/>
          </p:cNvSpPr>
          <p:nvPr/>
        </p:nvSpPr>
        <p:spPr>
          <a:xfrm>
            <a:off x="7935650" y="4634706"/>
            <a:ext cx="973881" cy="273844"/>
          </a:xfrm>
          <a:prstGeom prst="rect">
            <a:avLst/>
          </a:prstGeom>
        </p:spPr>
        <p:txBody>
          <a:bodyPr lIns="91428" tIns="45714" rIns="91428" bIns="45714"/>
          <a:lstStyle>
            <a:defPPr>
              <a:defRPr lang="en-US"/>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E1C3BA0-F546-4710-BDA0-3288CA7905FB}" type="slidenum">
              <a:rPr lang="zh-TW" altLang="en-US" b="0" smtClean="0">
                <a:solidFill>
                  <a:prstClr val="black">
                    <a:lumMod val="75000"/>
                    <a:lumOff val="25000"/>
                  </a:prstClr>
                </a:solidFill>
              </a:rPr>
              <a:pPr algn="r"/>
              <a:t>2</a:t>
            </a:fld>
            <a:endParaRPr lang="zh-TW" altLang="en-US" b="0" dirty="0">
              <a:solidFill>
                <a:prstClr val="black">
                  <a:lumMod val="75000"/>
                  <a:lumOff val="25000"/>
                </a:prstClr>
              </a:solidFill>
            </a:endParaRPr>
          </a:p>
        </p:txBody>
      </p:sp>
      <p:pic>
        <p:nvPicPr>
          <p:cNvPr id="1026" name="Picture 2" descr="\\gkvpfs01\公共資料區\行銷企劃課_平鎮\部門專用\Logo\葡眾Logo\葡眾logo-2017\LOGO常用規格-0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15176" y="1164861"/>
            <a:ext cx="809874" cy="920428"/>
          </a:xfrm>
          <a:prstGeom prst="rect">
            <a:avLst/>
          </a:prstGeom>
          <a:noFill/>
          <a:extLst>
            <a:ext uri="{909E8E84-426E-40DD-AFC4-6F175D3DCCD1}">
              <a14:hiddenFill xmlns:a14="http://schemas.microsoft.com/office/drawing/2010/main">
                <a:solidFill>
                  <a:srgbClr val="FFFFFF"/>
                </a:solidFill>
              </a14:hiddenFill>
            </a:ext>
          </a:extLst>
        </p:spPr>
      </p:pic>
      <p:sp>
        <p:nvSpPr>
          <p:cNvPr id="62" name="Subtitle 2">
            <a:extLst>
              <a:ext uri="{FF2B5EF4-FFF2-40B4-BE49-F238E27FC236}">
                <a16:creationId xmlns:a16="http://schemas.microsoft.com/office/drawing/2014/main" id="{301C5A2B-094C-B525-FE09-BFBF0DC68C50}"/>
              </a:ext>
            </a:extLst>
          </p:cNvPr>
          <p:cNvSpPr txBox="1">
            <a:spLocks/>
          </p:cNvSpPr>
          <p:nvPr/>
        </p:nvSpPr>
        <p:spPr>
          <a:xfrm>
            <a:off x="2033925" y="3298090"/>
            <a:ext cx="2268046" cy="685195"/>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defTabSz="913545">
              <a:lnSpc>
                <a:spcPct val="100000"/>
              </a:lnSpc>
              <a:spcBef>
                <a:spcPts val="0"/>
              </a:spcBef>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曾盛麟正式接班 </a:t>
            </a:r>
            <a:r>
              <a:rPr lang="zh-TW" altLang="en-US" sz="900" b="1" dirty="0">
                <a:solidFill>
                  <a:srgbClr val="E60033"/>
                </a:solidFill>
                <a:latin typeface="微軟正黑體" panose="020B0604030504040204" pitchFamily="34" charset="-120"/>
                <a:ea typeface="微軟正黑體" panose="020B0604030504040204" pitchFamily="34" charset="-120"/>
              </a:rPr>
              <a:t>擔任董事長 暨總經理</a:t>
            </a:r>
            <a:endParaRPr lang="en-US" altLang="zh-TW" sz="900" b="1" dirty="0">
              <a:solidFill>
                <a:srgbClr val="E60033"/>
              </a:solidFill>
              <a:latin typeface="微軟正黑體" panose="020B0604030504040204" pitchFamily="34" charset="-120"/>
              <a:ea typeface="微軟正黑體" panose="020B0604030504040204" pitchFamily="34" charset="-120"/>
            </a:endParaRPr>
          </a:p>
          <a:p>
            <a:pPr marL="108000" indent="-108000" defTabSz="913545">
              <a:lnSpc>
                <a:spcPct val="100000"/>
              </a:lnSpc>
              <a:spcBef>
                <a:spcPts val="0"/>
              </a:spcBef>
              <a:defRPr/>
            </a:pPr>
            <a:r>
              <a:rPr lang="zh-TW" altLang="en-US" sz="900" b="1" dirty="0">
                <a:solidFill>
                  <a:prstClr val="black"/>
                </a:solidFill>
                <a:latin typeface="微軟正黑體" panose="020B0604030504040204" pitchFamily="34" charset="-120"/>
                <a:ea typeface="微軟正黑體" panose="020B0604030504040204" pitchFamily="34" charset="-120"/>
              </a:rPr>
              <a:t>葡萄王獲選亞洲最佳上市中小企業</a:t>
            </a:r>
            <a:r>
              <a:rPr lang="en-US" altLang="zh-TW" sz="900" b="1" dirty="0">
                <a:solidFill>
                  <a:prstClr val="black"/>
                </a:solidFill>
                <a:latin typeface="微軟正黑體" panose="020B0604030504040204" pitchFamily="34" charset="-120"/>
                <a:ea typeface="微軟正黑體" panose="020B0604030504040204" pitchFamily="34" charset="-120"/>
              </a:rPr>
              <a:t>200</a:t>
            </a:r>
            <a:r>
              <a:rPr lang="zh-TW" altLang="en-US" sz="900" b="1" dirty="0">
                <a:solidFill>
                  <a:prstClr val="black"/>
                </a:solidFill>
                <a:latin typeface="微軟正黑體" panose="020B0604030504040204" pitchFamily="34" charset="-120"/>
                <a:ea typeface="微軟正黑體" panose="020B0604030504040204" pitchFamily="34" charset="-120"/>
              </a:rPr>
              <a:t>大</a:t>
            </a:r>
            <a:r>
              <a:rPr lang="en-US" altLang="zh-TW" sz="900" b="1" dirty="0">
                <a:solidFill>
                  <a:prstClr val="black"/>
                </a:solidFill>
                <a:latin typeface="微軟正黑體" panose="020B0604030504040204" pitchFamily="34" charset="-120"/>
                <a:ea typeface="微軟正黑體" panose="020B0604030504040204" pitchFamily="34" charset="-120"/>
              </a:rPr>
              <a:t>(Best Under A Billion)</a:t>
            </a:r>
          </a:p>
          <a:p>
            <a:pPr marL="108000" indent="-108000" defTabSz="913545">
              <a:lnSpc>
                <a:spcPct val="100000"/>
              </a:lnSpc>
              <a:spcBef>
                <a:spcPts val="0"/>
              </a:spcBef>
              <a:defRPr/>
            </a:pPr>
            <a:r>
              <a:rPr lang="zh-TW" altLang="en-US" sz="900" b="1" dirty="0">
                <a:solidFill>
                  <a:prstClr val="black"/>
                </a:solidFill>
                <a:latin typeface="微軟正黑體" panose="020B0604030504040204" pitchFamily="34" charset="-120"/>
                <a:ea typeface="微軟正黑體" panose="020B0604030504040204" pitchFamily="34" charset="-120"/>
              </a:rPr>
              <a:t>葡眾躍升至全台第二大直銷商</a:t>
            </a:r>
            <a:endParaRPr lang="en-US" altLang="zh-TW" sz="900" b="1" dirty="0">
              <a:solidFill>
                <a:prstClr val="black"/>
              </a:solidFill>
              <a:latin typeface="微軟正黑體" panose="020B0604030504040204" pitchFamily="34" charset="-120"/>
              <a:ea typeface="微軟正黑體" panose="020B0604030504040204" pitchFamily="34" charset="-120"/>
            </a:endParaRPr>
          </a:p>
          <a:p>
            <a:pPr marL="0" indent="0" algn="ctr" defTabSz="913545">
              <a:lnSpc>
                <a:spcPct val="100000"/>
              </a:lnSpc>
              <a:spcBef>
                <a:spcPts val="0"/>
              </a:spcBef>
              <a:buNone/>
              <a:defRPr/>
            </a:pPr>
            <a:endParaRPr lang="zh-TW" altLang="en-US" sz="900" b="1" dirty="0">
              <a:solidFill>
                <a:prstClr val="black"/>
              </a:solidFill>
              <a:latin typeface="微軟正黑體" panose="020B0604030504040204" pitchFamily="34" charset="-120"/>
              <a:ea typeface="微軟正黑體" panose="020B0604030504040204" pitchFamily="34" charset="-120"/>
            </a:endParaRPr>
          </a:p>
        </p:txBody>
      </p:sp>
      <p:cxnSp>
        <p:nvCxnSpPr>
          <p:cNvPr id="66" name="直線接點 65"/>
          <p:cNvCxnSpPr/>
          <p:nvPr/>
        </p:nvCxnSpPr>
        <p:spPr>
          <a:xfrm>
            <a:off x="6948264" y="2302983"/>
            <a:ext cx="0" cy="284908"/>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sp>
        <p:nvSpPr>
          <p:cNvPr id="68" name="Subtitle 2">
            <a:extLst>
              <a:ext uri="{FF2B5EF4-FFF2-40B4-BE49-F238E27FC236}">
                <a16:creationId xmlns:a16="http://schemas.microsoft.com/office/drawing/2014/main" id="{301C5A2B-094C-B525-FE09-BFBF0DC68C50}"/>
              </a:ext>
            </a:extLst>
          </p:cNvPr>
          <p:cNvSpPr txBox="1">
            <a:spLocks/>
          </p:cNvSpPr>
          <p:nvPr/>
        </p:nvSpPr>
        <p:spPr>
          <a:xfrm>
            <a:off x="5976156" y="1892282"/>
            <a:ext cx="1620180" cy="949501"/>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545">
              <a:lnSpc>
                <a:spcPct val="100000"/>
              </a:lnSpc>
              <a:spcBef>
                <a:spcPts val="0"/>
              </a:spcBef>
              <a:buNone/>
              <a:defRPr/>
            </a:pPr>
            <a:r>
              <a:rPr lang="zh-TW" altLang="en-US" sz="900" b="1" dirty="0">
                <a:solidFill>
                  <a:srgbClr val="232323">
                    <a:lumMod val="90000"/>
                    <a:lumOff val="10000"/>
                  </a:srgbClr>
                </a:solidFill>
                <a:latin typeface="微軟正黑體" panose="020B0604030504040204" pitchFamily="34" charset="-120"/>
                <a:ea typeface="微軟正黑體" panose="020B0604030504040204" pitchFamily="34" charset="-120"/>
              </a:rPr>
              <a:t>葡萄王以私募方式引進策略夥伴統一企業攜手拓展全球保健市場版圖</a:t>
            </a:r>
          </a:p>
        </p:txBody>
      </p:sp>
      <p:pic>
        <p:nvPicPr>
          <p:cNvPr id="69" name="Picture 2" descr="統一企業- 维基百科，自由的百科全书"/>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08206" y="1239878"/>
            <a:ext cx="813401" cy="532099"/>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線接點 69"/>
          <p:cNvCxnSpPr/>
          <p:nvPr/>
        </p:nvCxnSpPr>
        <p:spPr>
          <a:xfrm flipV="1">
            <a:off x="7866366" y="2966014"/>
            <a:ext cx="0" cy="332078"/>
          </a:xfrm>
          <a:prstGeom prst="line">
            <a:avLst/>
          </a:prstGeom>
          <a:ln w="19050">
            <a:solidFill>
              <a:srgbClr val="E60033"/>
            </a:solidFill>
            <a:headEnd type="oval"/>
          </a:ln>
        </p:spPr>
        <p:style>
          <a:lnRef idx="1">
            <a:schemeClr val="accent1"/>
          </a:lnRef>
          <a:fillRef idx="0">
            <a:schemeClr val="accent1"/>
          </a:fillRef>
          <a:effectRef idx="0">
            <a:schemeClr val="accent1"/>
          </a:effectRef>
          <a:fontRef idx="minor">
            <a:schemeClr val="tx1"/>
          </a:fontRef>
        </p:style>
      </p:cxnSp>
      <p:sp>
        <p:nvSpPr>
          <p:cNvPr id="72" name="Subtitle 2">
            <a:extLst>
              <a:ext uri="{FF2B5EF4-FFF2-40B4-BE49-F238E27FC236}">
                <a16:creationId xmlns:a16="http://schemas.microsoft.com/office/drawing/2014/main" id="{301C5A2B-094C-B525-FE09-BFBF0DC68C50}"/>
              </a:ext>
            </a:extLst>
          </p:cNvPr>
          <p:cNvSpPr txBox="1">
            <a:spLocks/>
          </p:cNvSpPr>
          <p:nvPr/>
        </p:nvSpPr>
        <p:spPr>
          <a:xfrm>
            <a:off x="7470528" y="3331146"/>
            <a:ext cx="2646088" cy="320724"/>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545">
              <a:lnSpc>
                <a:spcPct val="100000"/>
              </a:lnSpc>
              <a:spcBef>
                <a:spcPts val="0"/>
              </a:spcBef>
              <a:buNone/>
              <a:defRPr/>
            </a:pPr>
            <a:r>
              <a:rPr lang="zh-TW" altLang="en-US" sz="900" b="1" dirty="0">
                <a:solidFill>
                  <a:prstClr val="black"/>
                </a:solidFill>
                <a:latin typeface="微軟正黑體" panose="020B0604030504040204" pitchFamily="34" charset="-120"/>
                <a:ea typeface="微軟正黑體" panose="020B0604030504040204" pitchFamily="34" charset="-120"/>
              </a:rPr>
              <a:t>葡萄王</a:t>
            </a:r>
            <a:r>
              <a:rPr lang="zh-TW" altLang="en-US" sz="900" b="1" dirty="0">
                <a:solidFill>
                  <a:srgbClr val="E60033"/>
                </a:solidFill>
                <a:latin typeface="微軟正黑體" panose="020B0604030504040204" pitchFamily="34" charset="-120"/>
                <a:ea typeface="微軟正黑體" panose="020B0604030504040204" pitchFamily="34" charset="-120"/>
              </a:rPr>
              <a:t>健康展望園區</a:t>
            </a:r>
            <a:r>
              <a:rPr lang="zh-TW" altLang="en-US" sz="900" b="1" dirty="0">
                <a:solidFill>
                  <a:prstClr val="black"/>
                </a:solidFill>
                <a:latin typeface="微軟正黑體" panose="020B0604030504040204" pitchFamily="34" charset="-120"/>
                <a:ea typeface="微軟正黑體" panose="020B0604030504040204" pitchFamily="34" charset="-120"/>
              </a:rPr>
              <a:t>落成</a:t>
            </a:r>
            <a:endParaRPr lang="en-US" altLang="zh-TW" sz="900" b="1" dirty="0">
              <a:solidFill>
                <a:prstClr val="black"/>
              </a:solidFill>
              <a:latin typeface="微軟正黑體" panose="020B0604030504040204" pitchFamily="34" charset="-120"/>
              <a:ea typeface="微軟正黑體" panose="020B0604030504040204" pitchFamily="34" charset="-120"/>
            </a:endParaRPr>
          </a:p>
        </p:txBody>
      </p:sp>
      <p:sp>
        <p:nvSpPr>
          <p:cNvPr id="64" name="Subtitle 2">
            <a:extLst>
              <a:ext uri="{FF2B5EF4-FFF2-40B4-BE49-F238E27FC236}">
                <a16:creationId xmlns:a16="http://schemas.microsoft.com/office/drawing/2014/main" id="{301C5A2B-094C-B525-FE09-BFBF0DC68C50}"/>
              </a:ext>
            </a:extLst>
          </p:cNvPr>
          <p:cNvSpPr txBox="1">
            <a:spLocks/>
          </p:cNvSpPr>
          <p:nvPr/>
        </p:nvSpPr>
        <p:spPr>
          <a:xfrm>
            <a:off x="7668344" y="1967748"/>
            <a:ext cx="1620180" cy="387978"/>
          </a:xfrm>
          <a:prstGeom prst="rect">
            <a:avLst/>
          </a:prstGeom>
        </p:spPr>
        <p:txBody>
          <a:bodyPr vert="horz" lIns="68573" tIns="34289" rIns="68573"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45">
              <a:lnSpc>
                <a:spcPct val="100000"/>
              </a:lnSpc>
              <a:spcBef>
                <a:spcPts val="0"/>
              </a:spcBef>
              <a:buNone/>
              <a:defRPr/>
            </a:pPr>
            <a:r>
              <a:rPr lang="zh-TW" altLang="en-US" sz="900" b="1" dirty="0">
                <a:solidFill>
                  <a:prstClr val="black"/>
                </a:solidFill>
                <a:latin typeface="微軟正黑體" panose="020B0604030504040204" pitchFamily="34" charset="-120"/>
                <a:ea typeface="微軟正黑體" panose="020B0604030504040204" pitchFamily="34" charset="-120"/>
              </a:rPr>
              <a:t>葡眾為</a:t>
            </a:r>
            <a:r>
              <a:rPr lang="zh-TW" altLang="en-US" sz="900" b="1" dirty="0">
                <a:solidFill>
                  <a:srgbClr val="E60033"/>
                </a:solidFill>
                <a:latin typeface="微軟正黑體" panose="020B0604030504040204" pitchFamily="34" charset="-120"/>
                <a:ea typeface="微軟正黑體" panose="020B0604030504040204" pitchFamily="34" charset="-120"/>
              </a:rPr>
              <a:t>全球排名第</a:t>
            </a:r>
            <a:r>
              <a:rPr lang="en-US" altLang="zh-TW" sz="900" b="1" dirty="0">
                <a:solidFill>
                  <a:srgbClr val="E60033"/>
                </a:solidFill>
                <a:latin typeface="微軟正黑體" panose="020B0604030504040204" pitchFamily="34" charset="-120"/>
                <a:ea typeface="微軟正黑體" panose="020B0604030504040204" pitchFamily="34" charset="-120"/>
              </a:rPr>
              <a:t>38</a:t>
            </a:r>
            <a:r>
              <a:rPr lang="zh-TW" altLang="en-US" sz="900" b="1" dirty="0">
                <a:solidFill>
                  <a:srgbClr val="E60033"/>
                </a:solidFill>
                <a:latin typeface="微軟正黑體" panose="020B0604030504040204" pitchFamily="34" charset="-120"/>
                <a:ea typeface="微軟正黑體" panose="020B0604030504040204" pitchFamily="34" charset="-120"/>
              </a:rPr>
              <a:t>名</a:t>
            </a:r>
            <a:endParaRPr lang="en-US" altLang="zh-TW" sz="900" b="1" dirty="0">
              <a:solidFill>
                <a:srgbClr val="E60033"/>
              </a:solidFill>
              <a:latin typeface="微軟正黑體" panose="020B0604030504040204" pitchFamily="34" charset="-120"/>
              <a:ea typeface="微軟正黑體" panose="020B0604030504040204" pitchFamily="34" charset="-120"/>
            </a:endParaRPr>
          </a:p>
          <a:p>
            <a:pPr marL="0" indent="0" algn="ctr" defTabSz="913545">
              <a:lnSpc>
                <a:spcPct val="100000"/>
              </a:lnSpc>
              <a:spcBef>
                <a:spcPts val="0"/>
              </a:spcBef>
              <a:buNone/>
              <a:defRPr/>
            </a:pPr>
            <a:r>
              <a:rPr lang="zh-TW" altLang="en-US" sz="900" b="1" dirty="0">
                <a:solidFill>
                  <a:prstClr val="black"/>
                </a:solidFill>
                <a:latin typeface="微軟正黑體" panose="020B0604030504040204" pitchFamily="34" charset="-120"/>
                <a:ea typeface="微軟正黑體" panose="020B0604030504040204" pitchFamily="34" charset="-120"/>
              </a:rPr>
              <a:t>直銷商</a:t>
            </a:r>
            <a:endParaRPr lang="en-US" altLang="zh-TW" sz="900" b="1" dirty="0">
              <a:solidFill>
                <a:prstClr val="black"/>
              </a:solidFill>
              <a:latin typeface="微軟正黑體" panose="020B0604030504040204" pitchFamily="34" charset="-120"/>
              <a:ea typeface="微軟正黑體" panose="020B0604030504040204" pitchFamily="34" charset="-120"/>
            </a:endParaRPr>
          </a:p>
        </p:txBody>
      </p:sp>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4003" y="1293212"/>
            <a:ext cx="1297173" cy="5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2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7"/>
            <a:ext cx="9217464" cy="5184000"/>
          </a:xfrm>
          <a:prstGeom prst="rect">
            <a:avLst/>
          </a:prstGeom>
        </p:spPr>
      </p:pic>
      <p:grpSp>
        <p:nvGrpSpPr>
          <p:cNvPr id="11" name="群組 10"/>
          <p:cNvGrpSpPr/>
          <p:nvPr/>
        </p:nvGrpSpPr>
        <p:grpSpPr>
          <a:xfrm>
            <a:off x="3888955" y="1134625"/>
            <a:ext cx="5127294" cy="3464261"/>
            <a:chOff x="3707935" y="1072735"/>
            <a:chExt cx="5422261" cy="3663555"/>
          </a:xfrm>
        </p:grpSpPr>
        <p:sp>
          <p:nvSpPr>
            <p:cNvPr id="6" name="六邊形 5"/>
            <p:cNvSpPr/>
            <p:nvPr/>
          </p:nvSpPr>
          <p:spPr>
            <a:xfrm>
              <a:off x="3755188" y="1072735"/>
              <a:ext cx="2016900" cy="1738706"/>
            </a:xfrm>
            <a:prstGeom prst="hexagon">
              <a:avLst/>
            </a:prstGeom>
            <a:solidFill>
              <a:srgbClr val="FFFFFF">
                <a:alpha val="69804"/>
              </a:srgbClr>
            </a:solidFill>
            <a:ln w="38100" cmpd="dbl">
              <a:solidFill>
                <a:srgbClr val="FC0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25" name="六邊形 24"/>
            <p:cNvSpPr/>
            <p:nvPr/>
          </p:nvSpPr>
          <p:spPr>
            <a:xfrm>
              <a:off x="5420232" y="2056393"/>
              <a:ext cx="2016900" cy="1738706"/>
            </a:xfrm>
            <a:prstGeom prst="hexagon">
              <a:avLst/>
            </a:prstGeom>
            <a:solidFill>
              <a:srgbClr val="FFFFFF">
                <a:alpha val="69804"/>
              </a:srgbClr>
            </a:solidFill>
            <a:ln w="38100" cmpd="dbl">
              <a:solidFill>
                <a:srgbClr val="FC0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26" name="六邊形 25"/>
            <p:cNvSpPr/>
            <p:nvPr/>
          </p:nvSpPr>
          <p:spPr>
            <a:xfrm>
              <a:off x="7113296" y="2997583"/>
              <a:ext cx="2016900" cy="1738707"/>
            </a:xfrm>
            <a:prstGeom prst="hexagon">
              <a:avLst/>
            </a:prstGeom>
            <a:solidFill>
              <a:srgbClr val="FFFFFF">
                <a:alpha val="69804"/>
              </a:srgbClr>
            </a:solidFill>
            <a:ln w="38100" cmpd="dbl">
              <a:solidFill>
                <a:srgbClr val="FC0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27" name="六邊形 26"/>
            <p:cNvSpPr/>
            <p:nvPr/>
          </p:nvSpPr>
          <p:spPr>
            <a:xfrm>
              <a:off x="3707935" y="2958752"/>
              <a:ext cx="2016900" cy="1738706"/>
            </a:xfrm>
            <a:prstGeom prst="hexagon">
              <a:avLst/>
            </a:prstGeom>
            <a:solidFill>
              <a:srgbClr val="FFFFFF">
                <a:alpha val="89804"/>
              </a:srgbClr>
            </a:solidFill>
            <a:ln w="38100" cmpd="dbl">
              <a:solidFill>
                <a:srgbClr val="FC0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5" name="文字方塊 4"/>
            <p:cNvSpPr txBox="1"/>
            <p:nvPr/>
          </p:nvSpPr>
          <p:spPr>
            <a:xfrm>
              <a:off x="3973950" y="1267719"/>
              <a:ext cx="1659960" cy="1182587"/>
            </a:xfrm>
            <a:prstGeom prst="rect">
              <a:avLst/>
            </a:prstGeom>
            <a:noFill/>
          </p:spPr>
          <p:txBody>
            <a:bodyPr wrap="none" rtlCol="0">
              <a:spAutoFit/>
            </a:bodyPr>
            <a:lstStyle/>
            <a:p>
              <a:pPr marL="0" lvl="1" algn="ctr" defTabSz="914400">
                <a:lnSpc>
                  <a:spcPts val="4000"/>
                </a:lnSpc>
              </a:pPr>
              <a:r>
                <a:rPr lang="zh-TW" altLang="en-US" sz="1800" b="1" dirty="0">
                  <a:solidFill>
                    <a:prstClr val="black"/>
                  </a:solidFill>
                  <a:latin typeface="Century Gothic" panose="020B0502020202020204" pitchFamily="34" charset="0"/>
                  <a:ea typeface="微軟正黑體" panose="020B0604030504040204" pitchFamily="34" charset="-120"/>
                </a:rPr>
                <a:t>生產廠</a:t>
              </a:r>
              <a:r>
                <a:rPr lang="zh-CN" altLang="en-US" sz="1800" b="1" dirty="0">
                  <a:solidFill>
                    <a:prstClr val="black"/>
                  </a:solidFill>
                  <a:latin typeface="Century Gothic" panose="020B0502020202020204" pitchFamily="34" charset="0"/>
                  <a:ea typeface="微軟正黑體" panose="020B0604030504040204" pitchFamily="34" charset="-120"/>
                </a:rPr>
                <a:t>區</a:t>
              </a:r>
              <a:r>
                <a:rPr lang="zh-TW" altLang="en-US" sz="1800" b="1" dirty="0">
                  <a:solidFill>
                    <a:prstClr val="black"/>
                  </a:solidFill>
                  <a:latin typeface="Century Gothic" panose="020B0502020202020204" pitchFamily="34" charset="0"/>
                  <a:ea typeface="微軟正黑體" panose="020B0604030504040204" pitchFamily="34" charset="-120"/>
                </a:rPr>
                <a:t>占地</a:t>
              </a:r>
              <a:br>
                <a:rPr lang="en-US" altLang="zh-TW" sz="1800" b="1" dirty="0">
                  <a:solidFill>
                    <a:prstClr val="black"/>
                  </a:solidFill>
                  <a:latin typeface="Century Gothic" panose="020B0502020202020204" pitchFamily="34" charset="0"/>
                  <a:ea typeface="微軟正黑體" panose="020B0604030504040204" pitchFamily="34" charset="-120"/>
                </a:rPr>
              </a:br>
              <a:r>
                <a:rPr lang="en-US" altLang="zh-TW" sz="4000" b="1" dirty="0">
                  <a:solidFill>
                    <a:srgbClr val="FC0439"/>
                  </a:solidFill>
                  <a:latin typeface="Century Gothic" panose="020B0502020202020204" pitchFamily="34" charset="0"/>
                  <a:ea typeface="微軟正黑體" panose="020B0604030504040204" pitchFamily="34" charset="-120"/>
                </a:rPr>
                <a:t>170</a:t>
              </a:r>
              <a:endParaRPr lang="en-US" altLang="zh-TW" sz="2000" b="1" dirty="0">
                <a:solidFill>
                  <a:srgbClr val="FC0439"/>
                </a:solidFill>
                <a:latin typeface="Century Gothic" panose="020B0502020202020204" pitchFamily="34" charset="0"/>
                <a:ea typeface="微軟正黑體" panose="020B0604030504040204" pitchFamily="34" charset="-120"/>
              </a:endParaRPr>
            </a:p>
          </p:txBody>
        </p:sp>
        <p:sp>
          <p:nvSpPr>
            <p:cNvPr id="23" name="文字方塊 22"/>
            <p:cNvSpPr txBox="1"/>
            <p:nvPr/>
          </p:nvSpPr>
          <p:spPr>
            <a:xfrm>
              <a:off x="5496140" y="2189603"/>
              <a:ext cx="1865083" cy="1182587"/>
            </a:xfrm>
            <a:prstGeom prst="rect">
              <a:avLst/>
            </a:prstGeom>
            <a:noFill/>
          </p:spPr>
          <p:txBody>
            <a:bodyPr wrap="none" rtlCol="0">
              <a:spAutoFit/>
            </a:bodyPr>
            <a:lstStyle/>
            <a:p>
              <a:pPr marL="0" lvl="1" algn="ctr" defTabSz="914400">
                <a:lnSpc>
                  <a:spcPts val="4000"/>
                </a:lnSpc>
              </a:pPr>
              <a:r>
                <a:rPr lang="en-US" altLang="zh-TW" sz="2000" b="1" dirty="0">
                  <a:solidFill>
                    <a:prstClr val="black"/>
                  </a:solidFill>
                  <a:latin typeface="Century Gothic" panose="020B0502020202020204" pitchFamily="34" charset="0"/>
                  <a:ea typeface="微軟正黑體" panose="020B0604030504040204" pitchFamily="34" charset="-120"/>
                </a:rPr>
                <a:t>GMP</a:t>
              </a:r>
              <a:r>
                <a:rPr lang="zh-TW" altLang="en-US" sz="2000" b="1" dirty="0">
                  <a:solidFill>
                    <a:prstClr val="black"/>
                  </a:solidFill>
                  <a:latin typeface="Century Gothic" panose="020B0502020202020204" pitchFamily="34" charset="0"/>
                  <a:ea typeface="微軟正黑體" panose="020B0604030504040204" pitchFamily="34" charset="-120"/>
                </a:rPr>
                <a:t>廠房</a:t>
              </a:r>
              <a:endParaRPr lang="en-US" altLang="zh-TW" sz="2000" b="1" dirty="0">
                <a:solidFill>
                  <a:prstClr val="black"/>
                </a:solidFill>
                <a:latin typeface="Century Gothic" panose="020B0502020202020204" pitchFamily="34" charset="0"/>
                <a:ea typeface="微軟正黑體" panose="020B0604030504040204" pitchFamily="34" charset="-120"/>
              </a:endParaRPr>
            </a:p>
            <a:p>
              <a:pPr marL="0" lvl="1" algn="ctr" defTabSz="914400">
                <a:lnSpc>
                  <a:spcPts val="4000"/>
                </a:lnSpc>
              </a:pPr>
              <a:r>
                <a:rPr lang="en-US" altLang="zh-TW" sz="4000" b="1" dirty="0">
                  <a:solidFill>
                    <a:srgbClr val="FC0439"/>
                  </a:solidFill>
                  <a:latin typeface="Century Gothic" panose="020B0502020202020204" pitchFamily="34" charset="0"/>
                  <a:ea typeface="微軟正黑體" panose="020B0604030504040204" pitchFamily="34" charset="-120"/>
                </a:rPr>
                <a:t>12,500</a:t>
              </a:r>
              <a:endParaRPr lang="zh-CN" altLang="en-US" sz="2000" b="1" dirty="0">
                <a:solidFill>
                  <a:srgbClr val="FC0439"/>
                </a:solidFill>
                <a:latin typeface="Century Gothic" panose="020B0502020202020204" pitchFamily="34" charset="0"/>
                <a:ea typeface="微軟正黑體" panose="020B0604030504040204" pitchFamily="34" charset="-120"/>
              </a:endParaRPr>
            </a:p>
          </p:txBody>
        </p:sp>
        <p:sp>
          <p:nvSpPr>
            <p:cNvPr id="24" name="文字方塊 23"/>
            <p:cNvSpPr txBox="1"/>
            <p:nvPr/>
          </p:nvSpPr>
          <p:spPr>
            <a:xfrm>
              <a:off x="3967775" y="3305117"/>
              <a:ext cx="1497220" cy="943900"/>
            </a:xfrm>
            <a:prstGeom prst="rect">
              <a:avLst/>
            </a:prstGeom>
            <a:noFill/>
          </p:spPr>
          <p:txBody>
            <a:bodyPr wrap="none" rtlCol="0">
              <a:spAutoFit/>
            </a:bodyPr>
            <a:lstStyle/>
            <a:p>
              <a:pPr marL="0" lvl="1" algn="ctr" defTabSz="914400"/>
              <a:r>
                <a:rPr lang="en-US" altLang="zh-CN" sz="2800" b="1" dirty="0">
                  <a:solidFill>
                    <a:srgbClr val="FC0439"/>
                  </a:solidFill>
                  <a:latin typeface="Century Gothic" panose="020B0502020202020204" pitchFamily="34" charset="0"/>
                  <a:ea typeface="微軟正黑體" panose="020B0604030504040204" pitchFamily="34" charset="-120"/>
                </a:rPr>
                <a:t>10</a:t>
              </a:r>
              <a:r>
                <a:rPr lang="zh-CN" altLang="en-US" sz="2800" b="1" dirty="0">
                  <a:solidFill>
                    <a:srgbClr val="FC0439"/>
                  </a:solidFill>
                  <a:latin typeface="Century Gothic" panose="020B0502020202020204" pitchFamily="34" charset="0"/>
                  <a:ea typeface="微軟正黑體" panose="020B0604030504040204" pitchFamily="34" charset="-120"/>
                </a:rPr>
                <a:t>萬級</a:t>
              </a:r>
              <a:br>
                <a:rPr lang="en-US" altLang="zh-CN" sz="2800" b="1" dirty="0">
                  <a:solidFill>
                    <a:prstClr val="black"/>
                  </a:solidFill>
                  <a:latin typeface="Century Gothic" panose="020B0502020202020204" pitchFamily="34" charset="0"/>
                  <a:ea typeface="微軟正黑體" panose="020B0604030504040204" pitchFamily="34" charset="-120"/>
                </a:rPr>
              </a:br>
              <a:r>
                <a:rPr lang="zh-CN" altLang="en-US" sz="2400" b="1" dirty="0">
                  <a:solidFill>
                    <a:prstClr val="black"/>
                  </a:solidFill>
                  <a:latin typeface="Century Gothic" panose="020B0502020202020204" pitchFamily="34" charset="0"/>
                  <a:ea typeface="微軟正黑體" panose="020B0604030504040204" pitchFamily="34" charset="-120"/>
                </a:rPr>
                <a:t>製造環境</a:t>
              </a:r>
              <a:endParaRPr lang="zh-TW" altLang="en-US" sz="2400" b="1" dirty="0">
                <a:solidFill>
                  <a:prstClr val="black"/>
                </a:solidFill>
                <a:latin typeface="Century Gothic" panose="020B0502020202020204" pitchFamily="34" charset="0"/>
                <a:ea typeface="微軟正黑體" panose="020B0604030504040204" pitchFamily="34" charset="-120"/>
              </a:endParaRPr>
            </a:p>
          </p:txBody>
        </p:sp>
        <p:sp>
          <p:nvSpPr>
            <p:cNvPr id="28" name="文字方塊 27"/>
            <p:cNvSpPr txBox="1"/>
            <p:nvPr/>
          </p:nvSpPr>
          <p:spPr>
            <a:xfrm>
              <a:off x="7210394" y="3320520"/>
              <a:ext cx="1822703" cy="943900"/>
            </a:xfrm>
            <a:prstGeom prst="rect">
              <a:avLst/>
            </a:prstGeom>
            <a:noFill/>
          </p:spPr>
          <p:txBody>
            <a:bodyPr wrap="none" rtlCol="0">
              <a:spAutoFit/>
            </a:bodyPr>
            <a:lstStyle/>
            <a:p>
              <a:pPr marL="0" lvl="1" algn="ctr" defTabSz="914400"/>
              <a:r>
                <a:rPr lang="en-US" altLang="zh-CN" sz="2800" b="1" dirty="0">
                  <a:solidFill>
                    <a:srgbClr val="FC0439"/>
                  </a:solidFill>
                  <a:latin typeface="Century Gothic" panose="020B0502020202020204" pitchFamily="34" charset="0"/>
                  <a:ea typeface="微軟正黑體" panose="020B0604030504040204" pitchFamily="34" charset="-120"/>
                </a:rPr>
                <a:t>GMP</a:t>
              </a:r>
              <a:br>
                <a:rPr lang="en-US" altLang="zh-CN" sz="2400" b="1" dirty="0">
                  <a:solidFill>
                    <a:prstClr val="black"/>
                  </a:solidFill>
                  <a:latin typeface="Century Gothic" panose="020B0502020202020204" pitchFamily="34" charset="0"/>
                  <a:ea typeface="微軟正黑體" panose="020B0604030504040204" pitchFamily="34" charset="-120"/>
                </a:rPr>
              </a:br>
              <a:r>
                <a:rPr lang="zh-CN" altLang="en-US" sz="2400" b="1" dirty="0">
                  <a:solidFill>
                    <a:prstClr val="black"/>
                  </a:solidFill>
                  <a:latin typeface="Century Gothic" panose="020B0502020202020204" pitchFamily="34" charset="0"/>
                  <a:ea typeface="微軟正黑體" panose="020B0604030504040204" pitchFamily="34" charset="-120"/>
                </a:rPr>
                <a:t>合格製造廠</a:t>
              </a:r>
              <a:endParaRPr lang="en-US" altLang="zh-CN" sz="1600" dirty="0">
                <a:solidFill>
                  <a:prstClr val="black"/>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7352400" y="4200797"/>
              <a:ext cx="1424326" cy="488224"/>
            </a:xfrm>
            <a:prstGeom prst="rect">
              <a:avLst/>
            </a:prstGeom>
            <a:noFill/>
          </p:spPr>
          <p:txBody>
            <a:bodyPr wrap="none" rtlCol="0">
              <a:spAutoFit/>
            </a:bodyPr>
            <a:lstStyle/>
            <a:p>
              <a:pPr marL="0" lvl="1" algn="ctr" defTabSz="914400"/>
              <a:r>
                <a:rPr lang="en-US" altLang="zh-CN" sz="1200" dirty="0">
                  <a:solidFill>
                    <a:prstClr val="black"/>
                  </a:solidFill>
                  <a:latin typeface="微軟正黑體" panose="020B0604030504040204" pitchFamily="34" charset="-120"/>
                  <a:ea typeface="微軟正黑體" panose="020B0604030504040204" pitchFamily="34" charset="-120"/>
                </a:rPr>
                <a:t>(</a:t>
              </a:r>
              <a:r>
                <a:rPr lang="zh-CN" altLang="en-US" sz="1200" dirty="0">
                  <a:solidFill>
                    <a:prstClr val="black"/>
                  </a:solidFill>
                  <a:latin typeface="微軟正黑體" panose="020B0604030504040204" pitchFamily="34" charset="-120"/>
                  <a:ea typeface="微軟正黑體" panose="020B0604030504040204" pitchFamily="34" charset="-120"/>
                </a:rPr>
                <a:t>符合生產保健品</a:t>
              </a:r>
              <a:r>
                <a:rPr lang="en-US" altLang="zh-CN" sz="1200" dirty="0">
                  <a:solidFill>
                    <a:prstClr val="black"/>
                  </a:solidFill>
                  <a:latin typeface="微軟正黑體" panose="020B0604030504040204" pitchFamily="34" charset="-120"/>
                  <a:ea typeface="微軟正黑體" panose="020B0604030504040204" pitchFamily="34" charset="-120"/>
                </a:rPr>
                <a:t>,</a:t>
              </a:r>
              <a:br>
                <a:rPr lang="en-US" altLang="zh-CN" sz="1200" dirty="0">
                  <a:solidFill>
                    <a:prstClr val="black"/>
                  </a:solidFill>
                  <a:latin typeface="微軟正黑體" panose="020B0604030504040204" pitchFamily="34" charset="-120"/>
                  <a:ea typeface="微軟正黑體" panose="020B0604030504040204" pitchFamily="34" charset="-120"/>
                </a:rPr>
              </a:br>
              <a:r>
                <a:rPr lang="zh-CN" altLang="en-US" sz="1200" dirty="0">
                  <a:solidFill>
                    <a:prstClr val="black"/>
                  </a:solidFill>
                  <a:latin typeface="微軟正黑體" panose="020B0604030504040204" pitchFamily="34" charset="-120"/>
                  <a:ea typeface="微軟正黑體" panose="020B0604030504040204" pitchFamily="34" charset="-120"/>
                </a:rPr>
                <a:t>食品衛生標準</a:t>
              </a:r>
              <a:r>
                <a:rPr lang="en-US" altLang="zh-CN" sz="1200" dirty="0">
                  <a:solidFill>
                    <a:prstClr val="black"/>
                  </a:solidFill>
                  <a:latin typeface="微軟正黑體" panose="020B0604030504040204" pitchFamily="34" charset="-120"/>
                  <a:ea typeface="微軟正黑體" panose="020B0604030504040204" pitchFamily="34" charset="-120"/>
                </a:rPr>
                <a:t>)</a:t>
              </a:r>
            </a:p>
          </p:txBody>
        </p:sp>
        <p:sp>
          <p:nvSpPr>
            <p:cNvPr id="30" name="文字方塊 29"/>
            <p:cNvSpPr txBox="1"/>
            <p:nvPr/>
          </p:nvSpPr>
          <p:spPr>
            <a:xfrm>
              <a:off x="4010155" y="4158170"/>
              <a:ext cx="1412460" cy="292934"/>
            </a:xfrm>
            <a:prstGeom prst="rect">
              <a:avLst/>
            </a:prstGeom>
            <a:noFill/>
          </p:spPr>
          <p:txBody>
            <a:bodyPr wrap="none" rtlCol="0">
              <a:spAutoFit/>
            </a:bodyPr>
            <a:lstStyle/>
            <a:p>
              <a:pPr marL="0" lvl="1" algn="ctr" defTabSz="914400"/>
              <a:r>
                <a:rPr lang="en-US" altLang="zh-CN" sz="1200" dirty="0">
                  <a:solidFill>
                    <a:prstClr val="black"/>
                  </a:solidFill>
                  <a:latin typeface="微軟正黑體" panose="020B0604030504040204" pitchFamily="34" charset="-120"/>
                  <a:ea typeface="微軟正黑體" panose="020B0604030504040204" pitchFamily="34" charset="-120"/>
                </a:rPr>
                <a:t>(</a:t>
              </a:r>
              <a:r>
                <a:rPr lang="zh-CN" altLang="en-US" sz="1200" dirty="0">
                  <a:solidFill>
                    <a:prstClr val="black"/>
                  </a:solidFill>
                  <a:latin typeface="微軟正黑體" panose="020B0604030504040204" pitchFamily="34" charset="-120"/>
                  <a:ea typeface="微軟正黑體" panose="020B0604030504040204" pitchFamily="34" charset="-120"/>
                </a:rPr>
                <a:t>液體灌裝</a:t>
              </a:r>
              <a:r>
                <a:rPr lang="en-US" altLang="zh-CN" sz="1200" dirty="0">
                  <a:solidFill>
                    <a:prstClr val="black"/>
                  </a:solidFill>
                  <a:latin typeface="微軟正黑體" panose="020B0604030504040204" pitchFamily="34" charset="-120"/>
                  <a:ea typeface="微軟正黑體" panose="020B0604030504040204" pitchFamily="34" charset="-120"/>
                </a:rPr>
                <a:t>1</a:t>
              </a:r>
              <a:r>
                <a:rPr lang="zh-CN" altLang="en-US" sz="1200" dirty="0">
                  <a:solidFill>
                    <a:prstClr val="black"/>
                  </a:solidFill>
                  <a:latin typeface="微軟正黑體" panose="020B0604030504040204" pitchFamily="34" charset="-120"/>
                  <a:ea typeface="微軟正黑體" panose="020B0604030504040204" pitchFamily="34" charset="-120"/>
                </a:rPr>
                <a:t>萬級</a:t>
              </a:r>
              <a:r>
                <a:rPr lang="en-US" altLang="zh-CN" sz="1200" dirty="0">
                  <a:solidFill>
                    <a:prstClr val="black"/>
                  </a:solidFill>
                  <a:latin typeface="微軟正黑體" panose="020B0604030504040204" pitchFamily="34" charset="-120"/>
                  <a:ea typeface="微軟正黑體" panose="020B0604030504040204" pitchFamily="34" charset="-120"/>
                </a:rPr>
                <a:t>) </a:t>
              </a:r>
            </a:p>
          </p:txBody>
        </p:sp>
        <p:sp>
          <p:nvSpPr>
            <p:cNvPr id="31" name="文字方塊 30"/>
            <p:cNvSpPr txBox="1"/>
            <p:nvPr/>
          </p:nvSpPr>
          <p:spPr>
            <a:xfrm>
              <a:off x="4530376" y="2125367"/>
              <a:ext cx="466525" cy="640116"/>
            </a:xfrm>
            <a:prstGeom prst="rect">
              <a:avLst/>
            </a:prstGeom>
            <a:noFill/>
          </p:spPr>
          <p:txBody>
            <a:bodyPr wrap="none" rtlCol="0">
              <a:spAutoFit/>
            </a:bodyPr>
            <a:lstStyle/>
            <a:p>
              <a:pPr marL="0" lvl="1" algn="ctr" defTabSz="914400">
                <a:lnSpc>
                  <a:spcPts val="4000"/>
                </a:lnSpc>
              </a:pPr>
              <a:r>
                <a:rPr lang="zh-CN" altLang="en-US" sz="2000" b="1" dirty="0">
                  <a:solidFill>
                    <a:prstClr val="black"/>
                  </a:solidFill>
                  <a:latin typeface="Century Gothic" panose="020B0502020202020204" pitchFamily="34" charset="0"/>
                  <a:ea typeface="微軟正黑體" panose="020B0604030504040204" pitchFamily="34" charset="-120"/>
                </a:rPr>
                <a:t>畝</a:t>
              </a:r>
              <a:endParaRPr lang="en-US" altLang="zh-TW" sz="2000" b="1" dirty="0">
                <a:solidFill>
                  <a:prstClr val="black"/>
                </a:solidFill>
                <a:latin typeface="Century Gothic" panose="020B0502020202020204" pitchFamily="34" charset="0"/>
                <a:ea typeface="微軟正黑體" panose="020B0604030504040204" pitchFamily="34" charset="-120"/>
              </a:endParaRPr>
            </a:p>
          </p:txBody>
        </p:sp>
        <p:sp>
          <p:nvSpPr>
            <p:cNvPr id="32" name="文字方塊 31"/>
            <p:cNvSpPr txBox="1"/>
            <p:nvPr/>
          </p:nvSpPr>
          <p:spPr>
            <a:xfrm>
              <a:off x="5951628" y="3062645"/>
              <a:ext cx="954107" cy="535339"/>
            </a:xfrm>
            <a:prstGeom prst="rect">
              <a:avLst/>
            </a:prstGeom>
            <a:noFill/>
          </p:spPr>
          <p:txBody>
            <a:bodyPr wrap="none" rtlCol="0">
              <a:spAutoFit/>
            </a:bodyPr>
            <a:lstStyle/>
            <a:p>
              <a:pPr marL="0" lvl="1" algn="ctr" defTabSz="914400">
                <a:lnSpc>
                  <a:spcPts val="4000"/>
                </a:lnSpc>
              </a:pPr>
              <a:r>
                <a:rPr lang="zh-CN" altLang="en-US" sz="2000" b="1" dirty="0">
                  <a:solidFill>
                    <a:prstClr val="black"/>
                  </a:solidFill>
                  <a:latin typeface="Century Gothic" panose="020B0502020202020204" pitchFamily="34" charset="0"/>
                  <a:ea typeface="微軟正黑體" panose="020B0604030504040204" pitchFamily="34" charset="-120"/>
                </a:rPr>
                <a:t>平方米</a:t>
              </a:r>
            </a:p>
          </p:txBody>
        </p:sp>
      </p:grpSp>
      <p:sp>
        <p:nvSpPr>
          <p:cNvPr id="19" name="矩形 18"/>
          <p:cNvSpPr/>
          <p:nvPr/>
        </p:nvSpPr>
        <p:spPr>
          <a:xfrm>
            <a:off x="7077763" y="818140"/>
            <a:ext cx="2139700" cy="7575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20" name="文字方塊 16"/>
          <p:cNvSpPr txBox="1"/>
          <p:nvPr/>
        </p:nvSpPr>
        <p:spPr>
          <a:xfrm>
            <a:off x="7374930" y="1029965"/>
            <a:ext cx="1800200" cy="461665"/>
          </a:xfrm>
          <a:prstGeom prst="rect">
            <a:avLst/>
          </a:prstGeom>
          <a:noFill/>
        </p:spPr>
        <p:txBody>
          <a:bodyPr wrap="square" rtlCol="0">
            <a:spAutoFit/>
          </a:bodyPr>
          <a:lstStyle/>
          <a:p>
            <a:pPr defTabSz="914400"/>
            <a:r>
              <a:rPr lang="zh-TW" altLang="en-US" sz="2400" dirty="0">
                <a:solidFill>
                  <a:prstClr val="white"/>
                </a:solidFill>
                <a:latin typeface="Microsoft JhengHei UI" panose="020B0604030504040204" pitchFamily="34" charset="-120"/>
                <a:ea typeface="Microsoft JhengHei UI" panose="020B0604030504040204" pitchFamily="34" charset="-120"/>
              </a:rPr>
              <a:t>工廠規模</a:t>
            </a:r>
            <a:endParaRPr lang="zh-CN" altLang="en-US" sz="2400" dirty="0">
              <a:solidFill>
                <a:prstClr val="white"/>
              </a:solidFill>
              <a:latin typeface="Microsoft JhengHei UI" panose="020B0604030504040204" pitchFamily="34" charset="-120"/>
              <a:ea typeface="Microsoft JhengHei UI" panose="020B0604030504040204" pitchFamily="34" charset="-120"/>
            </a:endParaRPr>
          </a:p>
        </p:txBody>
      </p:sp>
      <p:sp>
        <p:nvSpPr>
          <p:cNvPr id="21" name="矩形 6"/>
          <p:cNvSpPr/>
          <p:nvPr/>
        </p:nvSpPr>
        <p:spPr>
          <a:xfrm flipH="1">
            <a:off x="4860031" y="252574"/>
            <a:ext cx="4357432" cy="659349"/>
          </a:xfrm>
          <a:custGeom>
            <a:avLst/>
            <a:gdLst>
              <a:gd name="connsiteX0" fmla="*/ 0 w 4427985"/>
              <a:gd name="connsiteY0" fmla="*/ 0 h 659349"/>
              <a:gd name="connsiteX1" fmla="*/ 4427985 w 4427985"/>
              <a:gd name="connsiteY1" fmla="*/ 0 h 659349"/>
              <a:gd name="connsiteX2" fmla="*/ 4427985 w 4427985"/>
              <a:gd name="connsiteY2" fmla="*/ 659349 h 659349"/>
              <a:gd name="connsiteX3" fmla="*/ 0 w 4427985"/>
              <a:gd name="connsiteY3" fmla="*/ 659349 h 659349"/>
              <a:gd name="connsiteX4" fmla="*/ 0 w 4427985"/>
              <a:gd name="connsiteY4" fmla="*/ 0 h 659349"/>
              <a:gd name="connsiteX0" fmla="*/ 0 w 4427985"/>
              <a:gd name="connsiteY0" fmla="*/ 0 h 659349"/>
              <a:gd name="connsiteX1" fmla="*/ 4427985 w 4427985"/>
              <a:gd name="connsiteY1" fmla="*/ 0 h 659349"/>
              <a:gd name="connsiteX2" fmla="*/ 3831085 w 4427985"/>
              <a:gd name="connsiteY2" fmla="*/ 659349 h 659349"/>
              <a:gd name="connsiteX3" fmla="*/ 0 w 4427985"/>
              <a:gd name="connsiteY3" fmla="*/ 659349 h 659349"/>
              <a:gd name="connsiteX4" fmla="*/ 0 w 4427985"/>
              <a:gd name="connsiteY4" fmla="*/ 0 h 659349"/>
              <a:gd name="connsiteX0" fmla="*/ 0 w 4427985"/>
              <a:gd name="connsiteY0" fmla="*/ 0 h 659349"/>
              <a:gd name="connsiteX1" fmla="*/ 4427985 w 4427985"/>
              <a:gd name="connsiteY1" fmla="*/ 0 h 659349"/>
              <a:gd name="connsiteX2" fmla="*/ 3945385 w 4427985"/>
              <a:gd name="connsiteY2" fmla="*/ 659349 h 659349"/>
              <a:gd name="connsiteX3" fmla="*/ 0 w 4427985"/>
              <a:gd name="connsiteY3" fmla="*/ 659349 h 659349"/>
              <a:gd name="connsiteX4" fmla="*/ 0 w 4427985"/>
              <a:gd name="connsiteY4" fmla="*/ 0 h 659349"/>
              <a:gd name="connsiteX0" fmla="*/ 0 w 4300985"/>
              <a:gd name="connsiteY0" fmla="*/ 0 h 659349"/>
              <a:gd name="connsiteX1" fmla="*/ 4300985 w 4300985"/>
              <a:gd name="connsiteY1" fmla="*/ 0 h 659349"/>
              <a:gd name="connsiteX2" fmla="*/ 3945385 w 4300985"/>
              <a:gd name="connsiteY2" fmla="*/ 659349 h 659349"/>
              <a:gd name="connsiteX3" fmla="*/ 0 w 4300985"/>
              <a:gd name="connsiteY3" fmla="*/ 659349 h 659349"/>
              <a:gd name="connsiteX4" fmla="*/ 0 w 4300985"/>
              <a:gd name="connsiteY4" fmla="*/ 0 h 65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0985" h="659349">
                <a:moveTo>
                  <a:pt x="0" y="0"/>
                </a:moveTo>
                <a:lnTo>
                  <a:pt x="4300985" y="0"/>
                </a:lnTo>
                <a:lnTo>
                  <a:pt x="3945385" y="659349"/>
                </a:lnTo>
                <a:lnTo>
                  <a:pt x="0" y="659349"/>
                </a:lnTo>
                <a:lnTo>
                  <a:pt x="0" y="0"/>
                </a:lnTo>
                <a:close/>
              </a:path>
            </a:pathLst>
          </a:custGeom>
          <a:solidFill>
            <a:srgbClr val="FC0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22" name="文字方塊 18"/>
          <p:cNvSpPr txBox="1"/>
          <p:nvPr/>
        </p:nvSpPr>
        <p:spPr>
          <a:xfrm>
            <a:off x="5059772" y="252574"/>
            <a:ext cx="4157691" cy="646331"/>
          </a:xfrm>
          <a:prstGeom prst="rect">
            <a:avLst/>
          </a:prstGeom>
          <a:noFill/>
        </p:spPr>
        <p:txBody>
          <a:bodyPr wrap="square" rtlCol="0">
            <a:spAutoFit/>
          </a:bodyPr>
          <a:lstStyle/>
          <a:p>
            <a:pPr algn="ctr" defTabSz="914400"/>
            <a:r>
              <a:rPr lang="zh-TW" altLang="en-US" sz="3600" b="1" dirty="0">
                <a:solidFill>
                  <a:prstClr val="white"/>
                </a:solidFill>
                <a:latin typeface="微軟正黑體" panose="020B0604030504040204" pitchFamily="34" charset="-120"/>
                <a:ea typeface="微軟正黑體" panose="020B0604030504040204" pitchFamily="34" charset="-120"/>
              </a:rPr>
              <a:t>上海葡萄王公司</a:t>
            </a:r>
          </a:p>
        </p:txBody>
      </p:sp>
    </p:spTree>
    <p:extLst>
      <p:ext uri="{BB962C8B-B14F-4D97-AF65-F5344CB8AC3E}">
        <p14:creationId xmlns:p14="http://schemas.microsoft.com/office/powerpoint/2010/main" val="956622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16940" y="842924"/>
            <a:ext cx="2442279" cy="6814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6" name="文字方塊 16"/>
          <p:cNvSpPr txBox="1"/>
          <p:nvPr/>
        </p:nvSpPr>
        <p:spPr>
          <a:xfrm>
            <a:off x="6811372" y="940025"/>
            <a:ext cx="2456592" cy="461665"/>
          </a:xfrm>
          <a:prstGeom prst="rect">
            <a:avLst/>
          </a:prstGeom>
          <a:noFill/>
        </p:spPr>
        <p:txBody>
          <a:bodyPr wrap="square" rtlCol="0">
            <a:spAutoFit/>
          </a:bodyPr>
          <a:lstStyle/>
          <a:p>
            <a:pPr defTabSz="914400"/>
            <a:r>
              <a:rPr lang="en-US" altLang="zh-TW" sz="2400" b="1" dirty="0">
                <a:solidFill>
                  <a:prstClr val="white"/>
                </a:solidFill>
              </a:rPr>
              <a:t>One-stop service</a:t>
            </a:r>
            <a:endParaRPr lang="zh-CN" altLang="en-US" sz="2400" dirty="0">
              <a:solidFill>
                <a:prstClr val="white"/>
              </a:solidFill>
              <a:latin typeface="思源黑体 CN Medium" pitchFamily="34" charset="-122"/>
              <a:ea typeface="思源黑体 CN Medium" pitchFamily="34" charset="-122"/>
            </a:endParaRPr>
          </a:p>
        </p:txBody>
      </p:sp>
      <p:sp>
        <p:nvSpPr>
          <p:cNvPr id="7" name="矩形 6"/>
          <p:cNvSpPr/>
          <p:nvPr/>
        </p:nvSpPr>
        <p:spPr>
          <a:xfrm flipH="1">
            <a:off x="3923928" y="267494"/>
            <a:ext cx="5237088" cy="593115"/>
          </a:xfrm>
          <a:custGeom>
            <a:avLst/>
            <a:gdLst>
              <a:gd name="connsiteX0" fmla="*/ 0 w 4427985"/>
              <a:gd name="connsiteY0" fmla="*/ 0 h 659349"/>
              <a:gd name="connsiteX1" fmla="*/ 4427985 w 4427985"/>
              <a:gd name="connsiteY1" fmla="*/ 0 h 659349"/>
              <a:gd name="connsiteX2" fmla="*/ 4427985 w 4427985"/>
              <a:gd name="connsiteY2" fmla="*/ 659349 h 659349"/>
              <a:gd name="connsiteX3" fmla="*/ 0 w 4427985"/>
              <a:gd name="connsiteY3" fmla="*/ 659349 h 659349"/>
              <a:gd name="connsiteX4" fmla="*/ 0 w 4427985"/>
              <a:gd name="connsiteY4" fmla="*/ 0 h 659349"/>
              <a:gd name="connsiteX0" fmla="*/ 0 w 4427985"/>
              <a:gd name="connsiteY0" fmla="*/ 0 h 659349"/>
              <a:gd name="connsiteX1" fmla="*/ 4427985 w 4427985"/>
              <a:gd name="connsiteY1" fmla="*/ 0 h 659349"/>
              <a:gd name="connsiteX2" fmla="*/ 3831085 w 4427985"/>
              <a:gd name="connsiteY2" fmla="*/ 659349 h 659349"/>
              <a:gd name="connsiteX3" fmla="*/ 0 w 4427985"/>
              <a:gd name="connsiteY3" fmla="*/ 659349 h 659349"/>
              <a:gd name="connsiteX4" fmla="*/ 0 w 4427985"/>
              <a:gd name="connsiteY4" fmla="*/ 0 h 659349"/>
              <a:gd name="connsiteX0" fmla="*/ 0 w 4427985"/>
              <a:gd name="connsiteY0" fmla="*/ 0 h 659349"/>
              <a:gd name="connsiteX1" fmla="*/ 4427985 w 4427985"/>
              <a:gd name="connsiteY1" fmla="*/ 0 h 659349"/>
              <a:gd name="connsiteX2" fmla="*/ 3945385 w 4427985"/>
              <a:gd name="connsiteY2" fmla="*/ 659349 h 659349"/>
              <a:gd name="connsiteX3" fmla="*/ 0 w 4427985"/>
              <a:gd name="connsiteY3" fmla="*/ 659349 h 659349"/>
              <a:gd name="connsiteX4" fmla="*/ 0 w 4427985"/>
              <a:gd name="connsiteY4" fmla="*/ 0 h 659349"/>
              <a:gd name="connsiteX0" fmla="*/ 0 w 4300985"/>
              <a:gd name="connsiteY0" fmla="*/ 0 h 659349"/>
              <a:gd name="connsiteX1" fmla="*/ 4300985 w 4300985"/>
              <a:gd name="connsiteY1" fmla="*/ 0 h 659349"/>
              <a:gd name="connsiteX2" fmla="*/ 3945385 w 4300985"/>
              <a:gd name="connsiteY2" fmla="*/ 659349 h 659349"/>
              <a:gd name="connsiteX3" fmla="*/ 0 w 4300985"/>
              <a:gd name="connsiteY3" fmla="*/ 659349 h 659349"/>
              <a:gd name="connsiteX4" fmla="*/ 0 w 4300985"/>
              <a:gd name="connsiteY4" fmla="*/ 0 h 65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0985" h="659349">
                <a:moveTo>
                  <a:pt x="0" y="0"/>
                </a:moveTo>
                <a:lnTo>
                  <a:pt x="4300985" y="0"/>
                </a:lnTo>
                <a:lnTo>
                  <a:pt x="3945385" y="659349"/>
                </a:lnTo>
                <a:lnTo>
                  <a:pt x="0" y="659349"/>
                </a:lnTo>
                <a:lnTo>
                  <a:pt x="0" y="0"/>
                </a:lnTo>
                <a:close/>
              </a:path>
            </a:pathLst>
          </a:custGeom>
          <a:solidFill>
            <a:srgbClr val="FC0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sz="1800">
              <a:solidFill>
                <a:prstClr val="white"/>
              </a:solidFill>
            </a:endParaRPr>
          </a:p>
        </p:txBody>
      </p:sp>
      <p:sp>
        <p:nvSpPr>
          <p:cNvPr id="8" name="文字方塊 18"/>
          <p:cNvSpPr txBox="1"/>
          <p:nvPr/>
        </p:nvSpPr>
        <p:spPr>
          <a:xfrm>
            <a:off x="4374232" y="260570"/>
            <a:ext cx="4945285" cy="646331"/>
          </a:xfrm>
          <a:prstGeom prst="rect">
            <a:avLst/>
          </a:prstGeom>
          <a:noFill/>
        </p:spPr>
        <p:txBody>
          <a:bodyPr wrap="square" rtlCol="0">
            <a:spAutoFit/>
          </a:bodyPr>
          <a:lstStyle/>
          <a:p>
            <a:pPr algn="ctr" defTabSz="914400"/>
            <a:r>
              <a:rPr lang="zh-TW" altLang="en-US" sz="3600" b="1" dirty="0">
                <a:solidFill>
                  <a:prstClr val="white"/>
                </a:solidFill>
                <a:latin typeface="微軟正黑體" panose="020B0604030504040204" pitchFamily="34" charset="-120"/>
                <a:ea typeface="微軟正黑體" panose="020B0604030504040204" pitchFamily="34" charset="-120"/>
              </a:rPr>
              <a:t>一站式代工服務平台</a:t>
            </a:r>
          </a:p>
        </p:txBody>
      </p:sp>
      <p:grpSp>
        <p:nvGrpSpPr>
          <p:cNvPr id="4" name="群組 3">
            <a:extLst>
              <a:ext uri="{FF2B5EF4-FFF2-40B4-BE49-F238E27FC236}">
                <a16:creationId xmlns:a16="http://schemas.microsoft.com/office/drawing/2014/main" id="{604C3014-B9D4-4BDC-AE3F-BF84C2AA23A4}"/>
              </a:ext>
            </a:extLst>
          </p:cNvPr>
          <p:cNvGrpSpPr/>
          <p:nvPr/>
        </p:nvGrpSpPr>
        <p:grpSpPr>
          <a:xfrm>
            <a:off x="0" y="195913"/>
            <a:ext cx="8748464" cy="4007562"/>
            <a:chOff x="-17092" y="195913"/>
            <a:chExt cx="8748464" cy="4920157"/>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2" y="195913"/>
              <a:ext cx="8748464" cy="4920157"/>
            </a:xfrm>
            <a:prstGeom prst="rect">
              <a:avLst/>
            </a:prstGeom>
          </p:spPr>
        </p:pic>
        <p:sp>
          <p:nvSpPr>
            <p:cNvPr id="2" name="文字方塊 1"/>
            <p:cNvSpPr txBox="1"/>
            <p:nvPr/>
          </p:nvSpPr>
          <p:spPr>
            <a:xfrm>
              <a:off x="4549813" y="986191"/>
              <a:ext cx="1258678" cy="369332"/>
            </a:xfrm>
            <a:prstGeom prst="rect">
              <a:avLst/>
            </a:prstGeom>
            <a:noFill/>
          </p:spPr>
          <p:txBody>
            <a:bodyPr wrap="none" rtlCol="0">
              <a:spAutoFit/>
            </a:bodyPr>
            <a:lstStyle/>
            <a:p>
              <a:pPr defTabSz="914400"/>
              <a:r>
                <a:rPr lang="en-US" altLang="zh-TW" sz="1800" b="1" dirty="0">
                  <a:solidFill>
                    <a:prstClr val="black"/>
                  </a:solidFill>
                </a:rPr>
                <a:t>ODM/OEM</a:t>
              </a:r>
              <a:endParaRPr lang="zh-TW" altLang="en-US" sz="1800" b="1" dirty="0">
                <a:solidFill>
                  <a:prstClr val="black"/>
                </a:solidFill>
              </a:endParaRPr>
            </a:p>
          </p:txBody>
        </p:sp>
        <p:sp>
          <p:nvSpPr>
            <p:cNvPr id="10" name="文字方塊 9"/>
            <p:cNvSpPr txBox="1"/>
            <p:nvPr/>
          </p:nvSpPr>
          <p:spPr>
            <a:xfrm>
              <a:off x="4800367" y="1494204"/>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專業研發</a:t>
              </a:r>
            </a:p>
          </p:txBody>
        </p:sp>
        <p:sp>
          <p:nvSpPr>
            <p:cNvPr id="11" name="文字方塊 10"/>
            <p:cNvSpPr txBox="1"/>
            <p:nvPr/>
          </p:nvSpPr>
          <p:spPr>
            <a:xfrm>
              <a:off x="5038336" y="2038434"/>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配方設計</a:t>
              </a:r>
            </a:p>
          </p:txBody>
        </p:sp>
        <p:sp>
          <p:nvSpPr>
            <p:cNvPr id="12" name="文字方塊 11"/>
            <p:cNvSpPr txBox="1"/>
            <p:nvPr/>
          </p:nvSpPr>
          <p:spPr>
            <a:xfrm>
              <a:off x="5151947" y="2580170"/>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包裝設計</a:t>
              </a:r>
            </a:p>
          </p:txBody>
        </p:sp>
        <p:sp>
          <p:nvSpPr>
            <p:cNvPr id="13" name="文字方塊 12"/>
            <p:cNvSpPr txBox="1"/>
            <p:nvPr/>
          </p:nvSpPr>
          <p:spPr>
            <a:xfrm>
              <a:off x="5236966" y="3111238"/>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生產製造</a:t>
              </a:r>
            </a:p>
          </p:txBody>
        </p:sp>
        <p:sp>
          <p:nvSpPr>
            <p:cNvPr id="14" name="文字方塊 13"/>
            <p:cNvSpPr txBox="1"/>
            <p:nvPr/>
          </p:nvSpPr>
          <p:spPr>
            <a:xfrm>
              <a:off x="5195839" y="3976479"/>
              <a:ext cx="1467068" cy="415649"/>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物流配送</a:t>
              </a:r>
              <a:r>
                <a:rPr lang="zh-TW" altLang="en-US" sz="1100" b="1" dirty="0">
                  <a:solidFill>
                    <a:srgbClr val="0070C0"/>
                  </a:solidFill>
                  <a:latin typeface="微軟正黑體" pitchFamily="34" charset="-120"/>
                  <a:ea typeface="微軟正黑體" pitchFamily="34" charset="-120"/>
                </a:rPr>
                <a:t>（註）</a:t>
              </a:r>
              <a:endParaRPr lang="zh-TW" altLang="en-US" sz="1600" b="1" dirty="0">
                <a:solidFill>
                  <a:srgbClr val="0070C0"/>
                </a:solidFill>
                <a:latin typeface="微軟正黑體" pitchFamily="34" charset="-120"/>
                <a:ea typeface="微軟正黑體" pitchFamily="34" charset="-120"/>
              </a:endParaRPr>
            </a:p>
          </p:txBody>
        </p:sp>
        <p:sp>
          <p:nvSpPr>
            <p:cNvPr id="15" name="文字方塊 14"/>
            <p:cNvSpPr txBox="1"/>
            <p:nvPr/>
          </p:nvSpPr>
          <p:spPr>
            <a:xfrm>
              <a:off x="6925921" y="3204869"/>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法規協助</a:t>
              </a:r>
            </a:p>
          </p:txBody>
        </p:sp>
        <p:sp>
          <p:nvSpPr>
            <p:cNvPr id="16" name="文字方塊 15"/>
            <p:cNvSpPr txBox="1"/>
            <p:nvPr/>
          </p:nvSpPr>
          <p:spPr>
            <a:xfrm>
              <a:off x="6925921" y="3582269"/>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訓練協助</a:t>
              </a:r>
            </a:p>
          </p:txBody>
        </p:sp>
        <p:sp>
          <p:nvSpPr>
            <p:cNvPr id="17" name="文字方塊 16"/>
            <p:cNvSpPr txBox="1"/>
            <p:nvPr/>
          </p:nvSpPr>
          <p:spPr>
            <a:xfrm>
              <a:off x="6925921" y="3951542"/>
              <a:ext cx="1005403" cy="338554"/>
            </a:xfrm>
            <a:prstGeom prst="rect">
              <a:avLst/>
            </a:prstGeom>
            <a:noFill/>
          </p:spPr>
          <p:txBody>
            <a:bodyPr wrap="none" rtlCol="0">
              <a:spAutoFit/>
            </a:bodyPr>
            <a:lstStyle/>
            <a:p>
              <a:pPr defTabSz="914400"/>
              <a:r>
                <a:rPr lang="zh-TW" altLang="en-US" sz="1600" b="1" dirty="0">
                  <a:solidFill>
                    <a:prstClr val="black"/>
                  </a:solidFill>
                  <a:latin typeface="微軟正黑體" pitchFamily="34" charset="-120"/>
                  <a:ea typeface="微軟正黑體" pitchFamily="34" charset="-120"/>
                </a:rPr>
                <a:t>申報協助</a:t>
              </a:r>
            </a:p>
          </p:txBody>
        </p:sp>
      </p:grpSp>
      <p:sp>
        <p:nvSpPr>
          <p:cNvPr id="9" name="文字方塊 8">
            <a:extLst>
              <a:ext uri="{FF2B5EF4-FFF2-40B4-BE49-F238E27FC236}">
                <a16:creationId xmlns:a16="http://schemas.microsoft.com/office/drawing/2014/main" id="{565CE6AE-8F81-4664-B8E5-372C74C3FFBA}"/>
              </a:ext>
            </a:extLst>
          </p:cNvPr>
          <p:cNvSpPr txBox="1"/>
          <p:nvPr/>
        </p:nvSpPr>
        <p:spPr>
          <a:xfrm>
            <a:off x="5209021" y="3628805"/>
            <a:ext cx="3816424" cy="1099981"/>
          </a:xfrm>
          <a:prstGeom prst="rect">
            <a:avLst/>
          </a:prstGeom>
          <a:solidFill>
            <a:schemeClr val="bg1"/>
          </a:solidFill>
        </p:spPr>
        <p:txBody>
          <a:bodyPr wrap="square" rtlCol="0">
            <a:spAutoFit/>
          </a:bodyPr>
          <a:lstStyle/>
          <a:p>
            <a:pPr>
              <a:lnSpc>
                <a:spcPct val="150000"/>
              </a:lnSpc>
            </a:pPr>
            <a:r>
              <a:rPr lang="zh-TW" altLang="en-US" sz="1200" dirty="0">
                <a:solidFill>
                  <a:srgbClr val="0070C0"/>
                </a:solidFill>
                <a:latin typeface="微軟正黑體" panose="020B0604030504040204" pitchFamily="34" charset="-120"/>
                <a:ea typeface="微軟正黑體" panose="020B0604030504040204" pitchFamily="34" charset="-120"/>
              </a:rPr>
              <a:t>註：</a:t>
            </a:r>
            <a:r>
              <a:rPr lang="zh-TW" altLang="en-US" sz="1200" b="1" dirty="0">
                <a:solidFill>
                  <a:srgbClr val="0070C0"/>
                </a:solidFill>
                <a:latin typeface="微軟正黑體" panose="020B0604030504040204" pitchFamily="34" charset="-120"/>
                <a:ea typeface="微軟正黑體" panose="020B0604030504040204" pitchFamily="34" charset="-120"/>
              </a:rPr>
              <a:t>一件代發</a:t>
            </a:r>
            <a:endParaRPr lang="en-US" altLang="zh-TW" sz="1200" b="1" dirty="0">
              <a:solidFill>
                <a:srgbClr val="0070C0"/>
              </a:solidFill>
              <a:latin typeface="微軟正黑體" panose="020B0604030504040204" pitchFamily="34" charset="-120"/>
              <a:ea typeface="微軟正黑體" panose="020B0604030504040204" pitchFamily="34" charset="-120"/>
            </a:endParaRPr>
          </a:p>
          <a:p>
            <a:pPr>
              <a:lnSpc>
                <a:spcPct val="150000"/>
              </a:lnSpc>
            </a:pPr>
            <a:r>
              <a:rPr lang="zh-TW" altLang="en-US" sz="1100" dirty="0">
                <a:solidFill>
                  <a:srgbClr val="0070C0"/>
                </a:solidFill>
                <a:latin typeface="微軟正黑體" panose="020B0604030504040204" pitchFamily="34" charset="-120"/>
                <a:ea typeface="微軟正黑體" panose="020B0604030504040204" pitchFamily="34" charset="-120"/>
              </a:rPr>
              <a:t>         </a:t>
            </a:r>
            <a:r>
              <a:rPr lang="en-US" altLang="zh-TW" sz="1100" dirty="0">
                <a:solidFill>
                  <a:srgbClr val="0070C0"/>
                </a:solidFill>
                <a:latin typeface="微軟正黑體" panose="020B0604030504040204" pitchFamily="34" charset="-120"/>
                <a:ea typeface="微軟正黑體" panose="020B0604030504040204" pitchFamily="34" charset="-120"/>
              </a:rPr>
              <a:t>1.</a:t>
            </a:r>
            <a:r>
              <a:rPr lang="zh-TW" altLang="en-US" sz="1100" dirty="0">
                <a:solidFill>
                  <a:srgbClr val="0070C0"/>
                </a:solidFill>
                <a:latin typeface="微軟正黑體" panose="020B0604030504040204" pitchFamily="34" charset="-120"/>
                <a:ea typeface="微軟正黑體" panose="020B0604030504040204" pitchFamily="34" charset="-120"/>
              </a:rPr>
              <a:t>預計</a:t>
            </a:r>
            <a:r>
              <a:rPr lang="en-US" altLang="zh-TW" sz="1100" b="1" u="sng" dirty="0">
                <a:solidFill>
                  <a:srgbClr val="0070C0"/>
                </a:solidFill>
                <a:latin typeface="微軟正黑體" panose="020B0604030504040204" pitchFamily="34" charset="-120"/>
                <a:ea typeface="微軟正黑體" panose="020B0604030504040204" pitchFamily="34" charset="-120"/>
              </a:rPr>
              <a:t>2024</a:t>
            </a:r>
            <a:r>
              <a:rPr lang="zh-TW" altLang="en-US" sz="1100" b="1" u="sng" dirty="0">
                <a:solidFill>
                  <a:srgbClr val="0070C0"/>
                </a:solidFill>
                <a:latin typeface="微軟正黑體" panose="020B0604030504040204" pitchFamily="34" charset="-120"/>
                <a:ea typeface="微軟正黑體" panose="020B0604030504040204" pitchFamily="34" charset="-120"/>
              </a:rPr>
              <a:t>年</a:t>
            </a:r>
            <a:r>
              <a:rPr lang="en-US" altLang="zh-TW" sz="1100" b="1" u="sng" dirty="0">
                <a:solidFill>
                  <a:srgbClr val="0070C0"/>
                </a:solidFill>
                <a:latin typeface="微軟正黑體" panose="020B0604030504040204" pitchFamily="34" charset="-120"/>
                <a:ea typeface="微軟正黑體" panose="020B0604030504040204" pitchFamily="34" charset="-120"/>
              </a:rPr>
              <a:t>6</a:t>
            </a:r>
            <a:r>
              <a:rPr lang="zh-TW" altLang="en-US" sz="1100" b="1" u="sng" dirty="0">
                <a:solidFill>
                  <a:srgbClr val="0070C0"/>
                </a:solidFill>
                <a:latin typeface="微軟正黑體" panose="020B0604030504040204" pitchFamily="34" charset="-120"/>
                <a:ea typeface="微軟正黑體" panose="020B0604030504040204" pitchFamily="34" charset="-120"/>
              </a:rPr>
              <a:t>月</a:t>
            </a:r>
            <a:r>
              <a:rPr lang="zh-TW" altLang="en-US" sz="1100" dirty="0">
                <a:solidFill>
                  <a:srgbClr val="0070C0"/>
                </a:solidFill>
                <a:latin typeface="微軟正黑體" panose="020B0604030504040204" pitchFamily="34" charset="-120"/>
                <a:ea typeface="微軟正黑體" panose="020B0604030504040204" pitchFamily="34" charset="-120"/>
              </a:rPr>
              <a:t>業務開始啟動</a:t>
            </a:r>
            <a:endParaRPr lang="en-US" altLang="zh-TW" sz="1100" dirty="0">
              <a:solidFill>
                <a:srgbClr val="0070C0"/>
              </a:solidFill>
              <a:latin typeface="微軟正黑體" panose="020B0604030504040204" pitchFamily="34" charset="-120"/>
              <a:ea typeface="微軟正黑體" panose="020B0604030504040204" pitchFamily="34" charset="-120"/>
            </a:endParaRPr>
          </a:p>
          <a:p>
            <a:pPr>
              <a:lnSpc>
                <a:spcPct val="150000"/>
              </a:lnSpc>
            </a:pPr>
            <a:r>
              <a:rPr lang="zh-TW" altLang="en-US" sz="1100" dirty="0">
                <a:solidFill>
                  <a:srgbClr val="0070C0"/>
                </a:solidFill>
                <a:latin typeface="微軟正黑體" panose="020B0604030504040204" pitchFamily="34" charset="-120"/>
                <a:ea typeface="微軟正黑體" panose="020B0604030504040204" pitchFamily="34" charset="-120"/>
              </a:rPr>
              <a:t>         </a:t>
            </a:r>
            <a:r>
              <a:rPr lang="en-US" altLang="zh-TW" sz="1100" dirty="0">
                <a:solidFill>
                  <a:srgbClr val="0070C0"/>
                </a:solidFill>
                <a:latin typeface="微軟正黑體" panose="020B0604030504040204" pitchFamily="34" charset="-120"/>
                <a:ea typeface="微軟正黑體" panose="020B0604030504040204" pitchFamily="34" charset="-120"/>
              </a:rPr>
              <a:t>2.</a:t>
            </a:r>
            <a:r>
              <a:rPr lang="zh-TW" altLang="en-US" sz="1100" dirty="0">
                <a:solidFill>
                  <a:srgbClr val="0070C0"/>
                </a:solidFill>
                <a:latin typeface="微軟正黑體" panose="020B0604030504040204" pitchFamily="34" charset="-120"/>
                <a:ea typeface="微軟正黑體" panose="020B0604030504040204" pitchFamily="34" charset="-120"/>
              </a:rPr>
              <a:t>提供</a:t>
            </a:r>
            <a:r>
              <a:rPr lang="en-US" altLang="zh-TW" sz="1100" dirty="0">
                <a:solidFill>
                  <a:srgbClr val="0070C0"/>
                </a:solidFill>
                <a:latin typeface="微軟正黑體" panose="020B0604030504040204" pitchFamily="34" charset="-120"/>
                <a:ea typeface="微軟正黑體" panose="020B0604030504040204" pitchFamily="34" charset="-120"/>
              </a:rPr>
              <a:t>Service</a:t>
            </a:r>
            <a:r>
              <a:rPr lang="zh-TW" altLang="en-US" sz="1100" dirty="0">
                <a:solidFill>
                  <a:srgbClr val="0070C0"/>
                </a:solidFill>
                <a:latin typeface="微軟正黑體" panose="020B0604030504040204" pitchFamily="34" charset="-120"/>
                <a:ea typeface="微軟正黑體" panose="020B0604030504040204" pitchFamily="34" charset="-120"/>
              </a:rPr>
              <a:t>，擴大代工機會</a:t>
            </a:r>
            <a:endParaRPr lang="en-US" altLang="zh-TW" sz="1100" dirty="0">
              <a:solidFill>
                <a:srgbClr val="0070C0"/>
              </a:solidFill>
              <a:latin typeface="微軟正黑體" panose="020B0604030504040204" pitchFamily="34" charset="-120"/>
              <a:ea typeface="微軟正黑體" panose="020B0604030504040204" pitchFamily="34" charset="-120"/>
            </a:endParaRPr>
          </a:p>
          <a:p>
            <a:pPr>
              <a:lnSpc>
                <a:spcPct val="150000"/>
              </a:lnSpc>
            </a:pPr>
            <a:r>
              <a:rPr lang="zh-TW" altLang="en-US" sz="1100" dirty="0">
                <a:solidFill>
                  <a:srgbClr val="0070C0"/>
                </a:solidFill>
                <a:latin typeface="微軟正黑體" panose="020B0604030504040204" pitchFamily="34" charset="-120"/>
                <a:ea typeface="微軟正黑體" panose="020B0604030504040204" pitchFamily="34" charset="-120"/>
              </a:rPr>
              <a:t>         </a:t>
            </a:r>
            <a:r>
              <a:rPr lang="en-US" altLang="zh-TW" sz="1100" dirty="0">
                <a:solidFill>
                  <a:srgbClr val="0070C0"/>
                </a:solidFill>
                <a:latin typeface="微軟正黑體" panose="020B0604030504040204" pitchFamily="34" charset="-120"/>
                <a:ea typeface="微軟正黑體" panose="020B0604030504040204" pitchFamily="34" charset="-120"/>
              </a:rPr>
              <a:t>3.</a:t>
            </a:r>
            <a:r>
              <a:rPr lang="zh-TW" altLang="en-US" sz="1100" dirty="0">
                <a:solidFill>
                  <a:srgbClr val="0070C0"/>
                </a:solidFill>
                <a:latin typeface="微軟正黑體" panose="020B0604030504040204" pitchFamily="34" charset="-120"/>
                <a:ea typeface="微軟正黑體" panose="020B0604030504040204" pitchFamily="34" charset="-120"/>
              </a:rPr>
              <a:t>活化空出之倉庫空間</a:t>
            </a:r>
          </a:p>
        </p:txBody>
      </p:sp>
    </p:spTree>
    <p:extLst>
      <p:ext uri="{BB962C8B-B14F-4D97-AF65-F5344CB8AC3E}">
        <p14:creationId xmlns:p14="http://schemas.microsoft.com/office/powerpoint/2010/main" val="200927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457398" y="206375"/>
            <a:ext cx="8147050" cy="565150"/>
          </a:xfrm>
        </p:spPr>
        <p:txBody>
          <a:bodyPr/>
          <a:lstStyle/>
          <a:p>
            <a:pPr defTabSz="914400"/>
            <a:r>
              <a:rPr lang="zh-TW" altLang="en-US" sz="2800" dirty="0">
                <a:ln w="3175">
                  <a:noFill/>
                </a:ln>
                <a:latin typeface="Calibri" panose="020F0502020204030204" pitchFamily="34" charset="0"/>
                <a:cs typeface="Calibri" panose="020F0502020204030204" pitchFamily="34" charset="0"/>
              </a:rPr>
              <a:t>上海葡萄王 客戶</a:t>
            </a:r>
          </a:p>
        </p:txBody>
      </p:sp>
      <p:sp>
        <p:nvSpPr>
          <p:cNvPr id="30" name="投影片編號版面配置區 29"/>
          <p:cNvSpPr>
            <a:spLocks noGrp="1"/>
          </p:cNvSpPr>
          <p:nvPr>
            <p:ph type="sldNum" sz="quarter" idx="4"/>
          </p:nvPr>
        </p:nvSpPr>
        <p:spPr/>
        <p:txBody>
          <a:bodyPr/>
          <a:lstStyle/>
          <a:p>
            <a:fld id="{5A68E100-9CA6-423E-A624-C6E2F0290C75}" type="slidenum">
              <a:rPr lang="zh-TW" altLang="en-US" smtClean="0">
                <a:solidFill>
                  <a:prstClr val="white"/>
                </a:solidFill>
              </a:rPr>
              <a:pPr/>
              <a:t>22</a:t>
            </a:fld>
            <a:endParaRPr lang="zh-TW" altLang="en-US" dirty="0">
              <a:solidFill>
                <a:prstClr val="white"/>
              </a:solidFill>
            </a:endParaRPr>
          </a:p>
        </p:txBody>
      </p:sp>
      <p:pic>
        <p:nvPicPr>
          <p:cNvPr id="31" name="图片 45"/>
          <p:cNvPicPr>
            <a:picLocks noChangeAspect="1"/>
          </p:cNvPicPr>
          <p:nvPr/>
        </p:nvPicPr>
        <p:blipFill>
          <a:blip r:embed="rId3">
            <a:extLst>
              <a:ext uri="{28A0092B-C50C-407E-A947-70E740481C1C}">
                <a14:useLocalDpi xmlns:a14="http://schemas.microsoft.com/office/drawing/2010/main" val="0"/>
              </a:ext>
            </a:extLst>
          </a:blip>
          <a:srcRect l="7680" t="11923" r="17159" b="15598"/>
          <a:stretch>
            <a:fillRect/>
          </a:stretch>
        </p:blipFill>
        <p:spPr bwMode="auto">
          <a:xfrm>
            <a:off x="1978025" y="4038600"/>
            <a:ext cx="10033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2388" y="2122488"/>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27"/>
          <p:cNvPicPr>
            <a:picLocks noChangeAspect="1"/>
          </p:cNvPicPr>
          <p:nvPr/>
        </p:nvPicPr>
        <p:blipFill>
          <a:blip r:embed="rId5">
            <a:extLst>
              <a:ext uri="{28A0092B-C50C-407E-A947-70E740481C1C}">
                <a14:useLocalDpi xmlns:a14="http://schemas.microsoft.com/office/drawing/2010/main" val="0"/>
              </a:ext>
            </a:extLst>
          </a:blip>
          <a:srcRect l="7697" r="9496"/>
          <a:stretch>
            <a:fillRect/>
          </a:stretch>
        </p:blipFill>
        <p:spPr bwMode="auto">
          <a:xfrm>
            <a:off x="476250" y="3067050"/>
            <a:ext cx="8556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28"/>
          <p:cNvPicPr>
            <a:picLocks noChangeAspect="1"/>
          </p:cNvPicPr>
          <p:nvPr/>
        </p:nvPicPr>
        <p:blipFill>
          <a:blip r:embed="rId6" cstate="print">
            <a:extLst>
              <a:ext uri="{28A0092B-C50C-407E-A947-70E740481C1C}">
                <a14:useLocalDpi xmlns:a14="http://schemas.microsoft.com/office/drawing/2010/main" val="0"/>
              </a:ext>
            </a:extLst>
          </a:blip>
          <a:srcRect t="26773" b="35966"/>
          <a:stretch>
            <a:fillRect/>
          </a:stretch>
        </p:blipFill>
        <p:spPr bwMode="auto">
          <a:xfrm>
            <a:off x="3714750" y="4084638"/>
            <a:ext cx="12287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6875" y="4100513"/>
            <a:ext cx="83026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0" descr="16558695960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92950" y="2944813"/>
            <a:ext cx="145415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6138" y="3552825"/>
            <a:ext cx="12033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1013" y="1217613"/>
            <a:ext cx="16160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3"/>
          <p:cNvPicPr>
            <a:picLocks noChangeAspect="1"/>
          </p:cNvPicPr>
          <p:nvPr/>
        </p:nvPicPr>
        <p:blipFill>
          <a:blip r:embed="rId11" cstate="print">
            <a:extLst>
              <a:ext uri="{28A0092B-C50C-407E-A947-70E740481C1C}">
                <a14:useLocalDpi xmlns:a14="http://schemas.microsoft.com/office/drawing/2010/main" val="0"/>
              </a:ext>
            </a:extLst>
          </a:blip>
          <a:srcRect l="4874" t="4237" r="5370" b="6396"/>
          <a:stretch>
            <a:fillRect/>
          </a:stretch>
        </p:blipFill>
        <p:spPr bwMode="auto">
          <a:xfrm>
            <a:off x="1531938" y="2073275"/>
            <a:ext cx="99218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
          <p:cNvPicPr>
            <a:picLocks noChangeAspect="1"/>
          </p:cNvPicPr>
          <p:nvPr/>
        </p:nvPicPr>
        <p:blipFill>
          <a:blip r:embed="rId12">
            <a:extLst>
              <a:ext uri="{28A0092B-C50C-407E-A947-70E740481C1C}">
                <a14:useLocalDpi xmlns:a14="http://schemas.microsoft.com/office/drawing/2010/main" val="0"/>
              </a:ext>
            </a:extLst>
          </a:blip>
          <a:srcRect t="9286" b="17197"/>
          <a:stretch>
            <a:fillRect/>
          </a:stretch>
        </p:blipFill>
        <p:spPr bwMode="auto">
          <a:xfrm>
            <a:off x="3241675" y="1349375"/>
            <a:ext cx="23320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3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0213" y="2076450"/>
            <a:ext cx="11890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36"/>
          <p:cNvPicPr>
            <a:picLocks noChangeAspect="1"/>
          </p:cNvPicPr>
          <p:nvPr/>
        </p:nvPicPr>
        <p:blipFill>
          <a:blip r:embed="rId14">
            <a:extLst>
              <a:ext uri="{28A0092B-C50C-407E-A947-70E740481C1C}">
                <a14:useLocalDpi xmlns:a14="http://schemas.microsoft.com/office/drawing/2010/main" val="0"/>
              </a:ext>
            </a:extLst>
          </a:blip>
          <a:srcRect t="24741" r="6267" b="21513"/>
          <a:stretch>
            <a:fillRect/>
          </a:stretch>
        </p:blipFill>
        <p:spPr bwMode="auto">
          <a:xfrm>
            <a:off x="7121525" y="4100513"/>
            <a:ext cx="128587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37"/>
          <p:cNvPicPr>
            <a:picLocks noChangeAspect="1"/>
          </p:cNvPicPr>
          <p:nvPr/>
        </p:nvPicPr>
        <p:blipFill>
          <a:blip r:embed="rId15">
            <a:extLst>
              <a:ext uri="{28A0092B-C50C-407E-A947-70E740481C1C}">
                <a14:useLocalDpi xmlns:a14="http://schemas.microsoft.com/office/drawing/2010/main" val="0"/>
              </a:ext>
            </a:extLst>
          </a:blip>
          <a:srcRect t="5054"/>
          <a:stretch>
            <a:fillRect/>
          </a:stretch>
        </p:blipFill>
        <p:spPr bwMode="auto">
          <a:xfrm>
            <a:off x="2908300" y="3136900"/>
            <a:ext cx="8874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38"/>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35825" y="1428750"/>
            <a:ext cx="14398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39"/>
          <p:cNvPicPr>
            <a:picLocks noChangeAspect="1"/>
          </p:cNvPicPr>
          <p:nvPr/>
        </p:nvPicPr>
        <p:blipFill>
          <a:blip r:embed="rId17">
            <a:extLst>
              <a:ext uri="{28A0092B-C50C-407E-A947-70E740481C1C}">
                <a14:useLocalDpi xmlns:a14="http://schemas.microsoft.com/office/drawing/2010/main" val="0"/>
              </a:ext>
            </a:extLst>
          </a:blip>
          <a:srcRect l="7053" r="3891"/>
          <a:stretch>
            <a:fillRect/>
          </a:stretch>
        </p:blipFill>
        <p:spPr bwMode="auto">
          <a:xfrm>
            <a:off x="3746500" y="3248025"/>
            <a:ext cx="12223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0"/>
          <p:cNvPicPr>
            <a:picLocks noChangeAspect="1"/>
          </p:cNvPicPr>
          <p:nvPr/>
        </p:nvPicPr>
        <p:blipFill>
          <a:blip r:embed="rId18">
            <a:extLst>
              <a:ext uri="{28A0092B-C50C-407E-A947-70E740481C1C}">
                <a14:useLocalDpi xmlns:a14="http://schemas.microsoft.com/office/drawing/2010/main" val="0"/>
              </a:ext>
            </a:extLst>
          </a:blip>
          <a:srcRect r="6502"/>
          <a:stretch>
            <a:fillRect/>
          </a:stretch>
        </p:blipFill>
        <p:spPr bwMode="auto">
          <a:xfrm>
            <a:off x="398463" y="4133850"/>
            <a:ext cx="1628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1"/>
          <p:cNvPicPr>
            <a:picLocks noChangeAspect="1"/>
          </p:cNvPicPr>
          <p:nvPr/>
        </p:nvPicPr>
        <p:blipFill>
          <a:blip r:embed="rId19" cstate="print">
            <a:extLst>
              <a:ext uri="{28A0092B-C50C-407E-A947-70E740481C1C}">
                <a14:useLocalDpi xmlns:a14="http://schemas.microsoft.com/office/drawing/2010/main" val="0"/>
              </a:ext>
            </a:extLst>
          </a:blip>
          <a:srcRect l="5679" t="16942" r="5746" b="15503"/>
          <a:stretch>
            <a:fillRect/>
          </a:stretch>
        </p:blipFill>
        <p:spPr bwMode="auto">
          <a:xfrm>
            <a:off x="815975" y="3946525"/>
            <a:ext cx="1192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562350" y="2073275"/>
            <a:ext cx="14668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176963" y="3236913"/>
            <a:ext cx="7969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4"/>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984750" y="4140200"/>
            <a:ext cx="13208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46"/>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314450" y="3154363"/>
            <a:ext cx="175895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48"/>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003925" y="2144713"/>
            <a:ext cx="10890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49"/>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573713" y="1420813"/>
            <a:ext cx="15192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1"/>
          <p:cNvPicPr>
            <a:picLocks noChangeAspect="1"/>
          </p:cNvPicPr>
          <p:nvPr/>
        </p:nvPicPr>
        <p:blipFill>
          <a:blip r:embed="rId26">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254250" y="1168400"/>
            <a:ext cx="946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0"/>
          <p:cNvPicPr>
            <a:picLocks noChangeAspect="1"/>
          </p:cNvPicPr>
          <p:nvPr/>
        </p:nvPicPr>
        <p:blipFill>
          <a:blip r:embed="rId27">
            <a:extLst>
              <a:ext uri="{28A0092B-C50C-407E-A947-70E740481C1C}">
                <a14:useLocalDpi xmlns:a14="http://schemas.microsoft.com/office/drawing/2010/main" val="0"/>
              </a:ext>
            </a:extLst>
          </a:blip>
          <a:srcRect l="42125" t="-2" r="42125" b="26828"/>
          <a:stretch>
            <a:fillRect/>
          </a:stretch>
        </p:blipFill>
        <p:spPr bwMode="auto">
          <a:xfrm>
            <a:off x="7156450" y="2254250"/>
            <a:ext cx="1441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4"/>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211763" y="2076450"/>
            <a:ext cx="70008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5"/>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702050" y="2608263"/>
            <a:ext cx="1277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2"/>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5002213" y="3236913"/>
            <a:ext cx="105886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53" descr="efc4f258c6dc243b509bc8a2865eee7"/>
          <p:cNvPicPr>
            <a:picLocks noChangeAspect="1"/>
          </p:cNvPicPr>
          <p:nvPr/>
        </p:nvPicPr>
        <p:blipFill>
          <a:blip r:embed="rId31">
            <a:extLst>
              <a:ext uri="{28A0092B-C50C-407E-A947-70E740481C1C}">
                <a14:useLocalDpi xmlns:a14="http://schemas.microsoft.com/office/drawing/2010/main" val="0"/>
              </a:ext>
            </a:extLst>
          </a:blip>
          <a:srcRect l="9685" t="15733" r="10736" b="15297"/>
          <a:stretch>
            <a:fillRect/>
          </a:stretch>
        </p:blipFill>
        <p:spPr bwMode="auto">
          <a:xfrm>
            <a:off x="6426200" y="3937000"/>
            <a:ext cx="6492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391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5">
            <a:extLst>
              <a:ext uri="{FF2B5EF4-FFF2-40B4-BE49-F238E27FC236}">
                <a16:creationId xmlns:a16="http://schemas.microsoft.com/office/drawing/2014/main" id="{C62E45A0-AE24-4A7F-8403-8B15FB6D3922}"/>
              </a:ext>
            </a:extLst>
          </p:cNvPr>
          <p:cNvSpPr txBox="1"/>
          <p:nvPr/>
        </p:nvSpPr>
        <p:spPr>
          <a:xfrm>
            <a:off x="3685770" y="961247"/>
            <a:ext cx="5350726" cy="3554819"/>
          </a:xfrm>
          <a:prstGeom prst="rect">
            <a:avLst/>
          </a:prstGeom>
          <a:solidFill>
            <a:schemeClr val="bg1"/>
          </a:solidFill>
        </p:spPr>
        <p:txBody>
          <a:bodyPr wrap="square" rtlCol="0">
            <a:spAutoFit/>
          </a:bodyPr>
          <a:lstStyle/>
          <a:p>
            <a:pPr fontAlgn="ctr">
              <a:lnSpc>
                <a:spcPct val="150000"/>
              </a:lnSpc>
            </a:pPr>
            <a:r>
              <a:rPr lang="zh-CN" altLang="en-US" sz="1800" b="1" dirty="0">
                <a:solidFill>
                  <a:srgbClr val="0070C0"/>
                </a:solidFill>
                <a:latin typeface="微軟正黑體" panose="020B0604030504040204" pitchFamily="34" charset="-120"/>
                <a:ea typeface="微軟正黑體" panose="020B0604030504040204" pitchFamily="34" charset="-120"/>
              </a:rPr>
              <a:t>康貝特人參維生素飲品</a:t>
            </a:r>
            <a:endParaRPr lang="en-US" altLang="zh-TW" sz="1800" dirty="0">
              <a:solidFill>
                <a:srgbClr val="000000"/>
              </a:solidFill>
              <a:latin typeface="微軟正黑體" panose="020B0604030504040204" pitchFamily="34" charset="-120"/>
              <a:ea typeface="微軟正黑體" panose="020B0604030504040204" pitchFamily="34" charset="-120"/>
            </a:endParaRPr>
          </a:p>
          <a:p>
            <a:pPr fontAlgn="ctr">
              <a:lnSpc>
                <a:spcPct val="150000"/>
              </a:lnSpc>
            </a:pPr>
            <a:r>
              <a:rPr lang="zh-TW" altLang="en-US" sz="1800" dirty="0">
                <a:solidFill>
                  <a:srgbClr val="000000"/>
                </a:solidFill>
                <a:latin typeface="微軟正黑體" panose="020B0604030504040204" pitchFamily="34" charset="-120"/>
                <a:ea typeface="微軟正黑體" panose="020B0604030504040204" pitchFamily="34" charset="-120"/>
              </a:rPr>
              <a:t>    一、鋪貨點：</a:t>
            </a:r>
            <a:r>
              <a:rPr lang="zh-TW" altLang="en-US" dirty="0">
                <a:solidFill>
                  <a:srgbClr val="000000"/>
                </a:solidFill>
                <a:latin typeface="微軟正黑體" panose="020B0604030504040204" pitchFamily="34" charset="-120"/>
                <a:ea typeface="微軟正黑體" panose="020B0604030504040204" pitchFamily="34" charset="-120"/>
              </a:rPr>
              <a:t>加油站、棋牌室、物流集散中心、港口碼頭</a:t>
            </a:r>
            <a:endParaRPr lang="en-US" altLang="zh-TW" dirty="0">
              <a:solidFill>
                <a:srgbClr val="000000"/>
              </a:solidFill>
              <a:latin typeface="微軟正黑體" panose="020B0604030504040204" pitchFamily="34" charset="-120"/>
              <a:ea typeface="微軟正黑體" panose="020B0604030504040204" pitchFamily="34" charset="-120"/>
            </a:endParaRPr>
          </a:p>
          <a:p>
            <a:pPr fontAlgn="ctr">
              <a:lnSpc>
                <a:spcPct val="150000"/>
              </a:lnSpc>
            </a:pPr>
            <a:r>
              <a:rPr lang="zh-TW" altLang="en-US" sz="1800" dirty="0">
                <a:solidFill>
                  <a:srgbClr val="000000"/>
                </a:solidFill>
                <a:latin typeface="微軟正黑體" panose="020B0604030504040204" pitchFamily="34" charset="-120"/>
                <a:ea typeface="微軟正黑體" panose="020B0604030504040204" pitchFamily="34" charset="-120"/>
              </a:rPr>
              <a:t>                            </a:t>
            </a:r>
            <a:r>
              <a:rPr lang="en-US" altLang="zh-TW" dirty="0">
                <a:solidFill>
                  <a:srgbClr val="000000"/>
                </a:solidFill>
                <a:latin typeface="微軟正黑體" panose="020B0604030504040204" pitchFamily="34" charset="-120"/>
                <a:ea typeface="微軟正黑體" panose="020B0604030504040204" pitchFamily="34" charset="-120"/>
              </a:rPr>
              <a:t>7-11</a:t>
            </a:r>
            <a:r>
              <a:rPr lang="zh-TW" altLang="en-US" dirty="0">
                <a:solidFill>
                  <a:srgbClr val="000000"/>
                </a:solidFill>
                <a:latin typeface="微軟正黑體" panose="020B0604030504040204" pitchFamily="34" charset="-120"/>
                <a:ea typeface="微軟正黑體" panose="020B0604030504040204" pitchFamily="34" charset="-120"/>
              </a:rPr>
              <a:t>、自動售販機</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等</a:t>
            </a:r>
            <a:endParaRPr lang="en-US" altLang="zh-TW" sz="1800" dirty="0">
              <a:solidFill>
                <a:srgbClr val="000000"/>
              </a:solidFill>
              <a:latin typeface="微軟正黑體" panose="020B0604030504040204" pitchFamily="34" charset="-120"/>
              <a:ea typeface="微軟正黑體" panose="020B0604030504040204" pitchFamily="34" charset="-120"/>
            </a:endParaRPr>
          </a:p>
          <a:p>
            <a:pPr fontAlgn="ctr">
              <a:lnSpc>
                <a:spcPct val="150000"/>
              </a:lnSpc>
            </a:pPr>
            <a:r>
              <a:rPr lang="zh-TW" altLang="en-US" sz="1800" dirty="0">
                <a:solidFill>
                  <a:srgbClr val="000000"/>
                </a:solidFill>
                <a:latin typeface="微軟正黑體" panose="020B0604030504040204" pitchFamily="34" charset="-120"/>
                <a:ea typeface="微軟正黑體" panose="020B0604030504040204" pitchFamily="34" charset="-120"/>
              </a:rPr>
              <a:t>    二、營收貢獻：預計</a:t>
            </a:r>
            <a:r>
              <a:rPr lang="en-US" altLang="zh-TW" sz="1600" dirty="0">
                <a:solidFill>
                  <a:srgbClr val="000000"/>
                </a:solidFill>
                <a:latin typeface="微軟正黑體" panose="020B0604030504040204" pitchFamily="34" charset="-120"/>
                <a:ea typeface="微軟正黑體" panose="020B0604030504040204" pitchFamily="34" charset="-120"/>
              </a:rPr>
              <a:t>2024Q2</a:t>
            </a:r>
            <a:r>
              <a:rPr lang="zh-TW" altLang="en-US" sz="1600" dirty="0">
                <a:solidFill>
                  <a:srgbClr val="000000"/>
                </a:solidFill>
                <a:latin typeface="微軟正黑體" panose="020B0604030504040204" pitchFamily="34" charset="-120"/>
                <a:ea typeface="微軟正黑體" panose="020B0604030504040204" pitchFamily="34" charset="-120"/>
              </a:rPr>
              <a:t>上架</a:t>
            </a:r>
            <a:r>
              <a:rPr lang="en-US" altLang="zh-TW" sz="1600" dirty="0">
                <a:solidFill>
                  <a:srgbClr val="000000"/>
                </a:solidFill>
                <a:latin typeface="微軟正黑體" panose="020B0604030504040204" pitchFamily="34" charset="-120"/>
                <a:ea typeface="微軟正黑體" panose="020B0604030504040204" pitchFamily="34" charset="-120"/>
              </a:rPr>
              <a:t>7-11</a:t>
            </a:r>
            <a:r>
              <a:rPr lang="zh-TW" altLang="en-US" sz="1600" dirty="0">
                <a:solidFill>
                  <a:srgbClr val="000000"/>
                </a:solidFill>
                <a:latin typeface="微軟正黑體" panose="020B0604030504040204" pitchFamily="34" charset="-120"/>
                <a:ea typeface="微軟正黑體" panose="020B0604030504040204" pitchFamily="34" charset="-120"/>
              </a:rPr>
              <a:t> </a:t>
            </a:r>
            <a:endParaRPr lang="en-US" altLang="zh-CN" sz="1600" dirty="0">
              <a:solidFill>
                <a:srgbClr val="000000"/>
              </a:solidFill>
              <a:latin typeface="微軟正黑體" panose="020B0604030504040204" pitchFamily="34" charset="-120"/>
              <a:ea typeface="微軟正黑體" panose="020B0604030504040204" pitchFamily="34" charset="-120"/>
            </a:endParaRPr>
          </a:p>
          <a:p>
            <a:pPr fontAlgn="ctr">
              <a:lnSpc>
                <a:spcPct val="150000"/>
              </a:lnSpc>
            </a:pPr>
            <a:r>
              <a:rPr lang="zh-TW" altLang="en-US" sz="1800" dirty="0">
                <a:solidFill>
                  <a:srgbClr val="000000"/>
                </a:solidFill>
                <a:latin typeface="微軟正黑體" panose="020B0604030504040204" pitchFamily="34" charset="-120"/>
                <a:ea typeface="微軟正黑體" panose="020B0604030504040204" pitchFamily="34" charset="-120"/>
              </a:rPr>
              <a:t>    三、策略：希望快銷品透過自有通路鋪貨</a:t>
            </a:r>
            <a:endParaRPr lang="en-US" altLang="zh-CN" sz="1800" dirty="0">
              <a:solidFill>
                <a:srgbClr val="000000"/>
              </a:solidFill>
              <a:latin typeface="微軟正黑體" panose="020B0604030504040204" pitchFamily="34" charset="-120"/>
              <a:ea typeface="微軟正黑體" panose="020B0604030504040204" pitchFamily="34" charset="-120"/>
            </a:endParaRPr>
          </a:p>
          <a:p>
            <a:pPr fontAlgn="ctr"/>
            <a:endParaRPr lang="en-US" altLang="zh-CN" sz="1800" dirty="0">
              <a:solidFill>
                <a:srgbClr val="000000"/>
              </a:solidFill>
              <a:latin typeface="微软雅黑" panose="020B0503020204020204" pitchFamily="34" charset="-122"/>
              <a:ea typeface="微软雅黑" panose="020B0503020204020204" pitchFamily="34" charset="-122"/>
            </a:endParaRPr>
          </a:p>
          <a:p>
            <a:pPr fontAlgn="ctr"/>
            <a:endParaRPr lang="en-US" altLang="zh-CN" sz="1800" dirty="0">
              <a:solidFill>
                <a:srgbClr val="000000"/>
              </a:solidFill>
              <a:latin typeface="微软雅黑" panose="020B0503020204020204" pitchFamily="34" charset="-122"/>
              <a:ea typeface="微软雅黑" panose="020B0503020204020204" pitchFamily="34" charset="-122"/>
            </a:endParaRPr>
          </a:p>
          <a:p>
            <a:pPr fontAlgn="ctr"/>
            <a:endParaRPr lang="en-US" altLang="zh-CN" sz="1800" dirty="0">
              <a:solidFill>
                <a:srgbClr val="000000"/>
              </a:solidFill>
              <a:latin typeface="微软雅黑" panose="020B0503020204020204" pitchFamily="34" charset="-122"/>
              <a:ea typeface="微软雅黑" panose="020B0503020204020204" pitchFamily="34" charset="-122"/>
            </a:endParaRPr>
          </a:p>
          <a:p>
            <a:pPr fontAlgn="ctr"/>
            <a:endParaRPr lang="en-US" altLang="zh-CN" sz="1800" dirty="0">
              <a:solidFill>
                <a:srgbClr val="000000"/>
              </a:solidFill>
              <a:latin typeface="微软雅黑" panose="020B0503020204020204" pitchFamily="34" charset="-122"/>
              <a:ea typeface="微软雅黑" panose="020B0503020204020204" pitchFamily="34" charset="-122"/>
            </a:endParaRPr>
          </a:p>
          <a:p>
            <a:pPr fontAlgn="ctr"/>
            <a:endParaRPr lang="zh-CN" altLang="en-US" sz="1800" dirty="0">
              <a:solidFill>
                <a:srgbClr val="000000"/>
              </a:solidFill>
              <a:latin typeface="微软雅黑" panose="020B0503020204020204" pitchFamily="34" charset="-122"/>
              <a:ea typeface="微软雅黑" panose="020B0503020204020204" pitchFamily="34" charset="-122"/>
            </a:endParaRPr>
          </a:p>
        </p:txBody>
      </p:sp>
      <p:sp>
        <p:nvSpPr>
          <p:cNvPr id="19" name="標題 10"/>
          <p:cNvSpPr>
            <a:spLocks noGrp="1"/>
          </p:cNvSpPr>
          <p:nvPr>
            <p:ph type="title" idx="4294967295"/>
          </p:nvPr>
        </p:nvSpPr>
        <p:spPr>
          <a:xfrm>
            <a:off x="539253" y="195263"/>
            <a:ext cx="7777163" cy="565150"/>
          </a:xfrm>
        </p:spPr>
        <p:txBody>
          <a:bodyPr/>
          <a:lstStyle/>
          <a:p>
            <a:pPr defTabSz="914400"/>
            <a:r>
              <a:rPr lang="zh-TW" altLang="en-US" sz="2800" dirty="0">
                <a:ln w="3175">
                  <a:noFill/>
                </a:ln>
                <a:latin typeface="Calibri" panose="020F0502020204030204" pitchFamily="34" charset="0"/>
                <a:cs typeface="Calibri" panose="020F0502020204030204" pitchFamily="34" charset="0"/>
              </a:rPr>
              <a:t>上海自有品牌</a:t>
            </a:r>
          </a:p>
        </p:txBody>
      </p:sp>
      <p:sp>
        <p:nvSpPr>
          <p:cNvPr id="2" name="投影片編號版面配置區 1"/>
          <p:cNvSpPr>
            <a:spLocks noGrp="1"/>
          </p:cNvSpPr>
          <p:nvPr>
            <p:ph type="sldNum" sz="quarter" idx="4"/>
          </p:nvPr>
        </p:nvSpPr>
        <p:spPr/>
        <p:txBody>
          <a:bodyPr/>
          <a:lstStyle/>
          <a:p>
            <a:fld id="{5A68E100-9CA6-423E-A624-C6E2F0290C75}" type="slidenum">
              <a:rPr lang="zh-TW" altLang="en-US" smtClean="0">
                <a:solidFill>
                  <a:prstClr val="white"/>
                </a:solidFill>
              </a:rPr>
              <a:pPr/>
              <a:t>23</a:t>
            </a:fld>
            <a:endParaRPr lang="zh-TW" altLang="en-US" dirty="0">
              <a:solidFill>
                <a:prstClr val="white"/>
              </a:solidFill>
            </a:endParaRPr>
          </a:p>
        </p:txBody>
      </p:sp>
      <p:pic>
        <p:nvPicPr>
          <p:cNvPr id="3" name="圖片 2">
            <a:extLst>
              <a:ext uri="{FF2B5EF4-FFF2-40B4-BE49-F238E27FC236}">
                <a16:creationId xmlns:a16="http://schemas.microsoft.com/office/drawing/2014/main" id="{B6F2BF7A-DBA8-4888-8373-8A532C523A99}"/>
              </a:ext>
            </a:extLst>
          </p:cNvPr>
          <p:cNvPicPr>
            <a:picLocks noChangeAspect="1"/>
          </p:cNvPicPr>
          <p:nvPr/>
        </p:nvPicPr>
        <p:blipFill>
          <a:blip r:embed="rId3"/>
          <a:stretch>
            <a:fillRect/>
          </a:stretch>
        </p:blipFill>
        <p:spPr>
          <a:xfrm>
            <a:off x="251520" y="760413"/>
            <a:ext cx="3312368" cy="4383087"/>
          </a:xfrm>
          <a:prstGeom prst="rect">
            <a:avLst/>
          </a:prstGeom>
        </p:spPr>
      </p:pic>
    </p:spTree>
    <p:extLst>
      <p:ext uri="{BB962C8B-B14F-4D97-AF65-F5344CB8AC3E}">
        <p14:creationId xmlns:p14="http://schemas.microsoft.com/office/powerpoint/2010/main" val="77468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685"/>
            <a:ext cx="9144000" cy="514268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p:txBody>
          <a:bodyPr/>
          <a:lstStyle/>
          <a:p>
            <a:r>
              <a:rPr lang="zh-TW" altLang="en-US" sz="4400" dirty="0">
                <a:ln w="3175">
                  <a:solidFill>
                    <a:schemeClr val="tx1"/>
                  </a:solidFill>
                </a:ln>
                <a:latin typeface="Calibri" panose="020F0502020204030204" pitchFamily="34" charset="0"/>
                <a:cs typeface="Calibri" panose="020F0502020204030204" pitchFamily="34" charset="0"/>
              </a:rPr>
              <a:t>計劃與策略</a:t>
            </a:r>
          </a:p>
        </p:txBody>
      </p:sp>
    </p:spTree>
    <p:extLst>
      <p:ext uri="{BB962C8B-B14F-4D97-AF65-F5344CB8AC3E}">
        <p14:creationId xmlns:p14="http://schemas.microsoft.com/office/powerpoint/2010/main" val="413157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2"/>
          </p:nvPr>
        </p:nvSpPr>
        <p:spPr>
          <a:xfrm>
            <a:off x="7884369" y="385317"/>
            <a:ext cx="973881" cy="273844"/>
          </a:xfrm>
        </p:spPr>
        <p:txBody>
          <a:bodyPr/>
          <a:lstStyle/>
          <a:p>
            <a:fld id="{5A68E100-9CA6-423E-A624-C6E2F0290C75}" type="slidenum">
              <a:rPr lang="zh-TW" altLang="en-US" smtClean="0">
                <a:solidFill>
                  <a:schemeClr val="bg1"/>
                </a:solidFill>
              </a:rPr>
              <a:pPr/>
              <a:t>25</a:t>
            </a:fld>
            <a:endParaRPr lang="zh-TW" altLang="en-US" dirty="0">
              <a:solidFill>
                <a:schemeClr val="bg1"/>
              </a:solidFill>
            </a:endParaRPr>
          </a:p>
        </p:txBody>
      </p:sp>
      <p:sp>
        <p:nvSpPr>
          <p:cNvPr id="5" name="標題 1"/>
          <p:cNvSpPr txBox="1">
            <a:spLocks/>
          </p:cNvSpPr>
          <p:nvPr/>
        </p:nvSpPr>
        <p:spPr>
          <a:xfrm>
            <a:off x="521550" y="267495"/>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葡萄王</a:t>
            </a:r>
            <a:r>
              <a:rPr lang="en-US" altLang="zh-TW" sz="2800" dirty="0"/>
              <a:t>-2024</a:t>
            </a:r>
            <a:r>
              <a:rPr lang="zh-TW" altLang="en-US" sz="2800" dirty="0"/>
              <a:t>展望與觀察</a:t>
            </a:r>
          </a:p>
        </p:txBody>
      </p:sp>
      <p:sp>
        <p:nvSpPr>
          <p:cNvPr id="6" name="TextBox 5"/>
          <p:cNvSpPr txBox="1"/>
          <p:nvPr/>
        </p:nvSpPr>
        <p:spPr>
          <a:xfrm>
            <a:off x="424272" y="747502"/>
            <a:ext cx="8295456" cy="3703578"/>
          </a:xfrm>
          <a:prstGeom prst="rect">
            <a:avLst/>
          </a:prstGeom>
          <a:solidFill>
            <a:schemeClr val="bg1"/>
          </a:solidFill>
        </p:spPr>
        <p:txBody>
          <a:bodyPr wrap="square" rtlCol="0">
            <a:spAutoFit/>
          </a:bodyPr>
          <a:lstStyle/>
          <a:p>
            <a:pPr marL="180975" indent="-180975">
              <a:spcAft>
                <a:spcPts val="1000"/>
              </a:spcAft>
              <a:buFont typeface="Arial" pitchFamily="34" charset="0"/>
              <a:buChar char="•"/>
            </a:pPr>
            <a:r>
              <a:rPr lang="zh-TW" altLang="en-US" sz="2000" dirty="0">
                <a:solidFill>
                  <a:srgbClr val="0070C0"/>
                </a:solidFill>
                <a:latin typeface="微軟正黑體" pitchFamily="34" charset="-120"/>
                <a:ea typeface="微軟正黑體" pitchFamily="34" charset="-120"/>
                <a:cs typeface="Calibri" pitchFamily="34" charset="0"/>
              </a:rPr>
              <a:t>中國通路資源整合</a:t>
            </a:r>
            <a:r>
              <a:rPr lang="zh-TW" altLang="en-US" sz="1600" dirty="0">
                <a:latin typeface="微軟正黑體" pitchFamily="34" charset="-120"/>
                <a:ea typeface="微軟正黑體" pitchFamily="34" charset="-120"/>
                <a:cs typeface="Calibri" pitchFamily="34" charset="0"/>
              </a:rPr>
              <a:t>：透過天貓旗艦店，以</a:t>
            </a:r>
            <a:r>
              <a:rPr lang="zh-TW" altLang="en-US" sz="1600" b="1" u="sng" dirty="0">
                <a:latin typeface="微軟正黑體" pitchFamily="34" charset="-120"/>
                <a:ea typeface="微軟正黑體" pitchFamily="34" charset="-120"/>
                <a:cs typeface="Calibri" pitchFamily="34" charset="0"/>
              </a:rPr>
              <a:t>跨境電商</a:t>
            </a:r>
            <a:r>
              <a:rPr lang="zh-TW" altLang="en-US" sz="1600" dirty="0">
                <a:latin typeface="微軟正黑體" pitchFamily="34" charset="-120"/>
                <a:ea typeface="微軟正黑體" pitchFamily="34" charset="-120"/>
                <a:cs typeface="Calibri" pitchFamily="34" charset="0"/>
              </a:rPr>
              <a:t>的方式，將</a:t>
            </a:r>
            <a:r>
              <a:rPr lang="zh-TW" altLang="en-US" sz="1600" b="1" u="sng" dirty="0">
                <a:latin typeface="微軟正黑體" pitchFamily="34" charset="-120"/>
                <a:ea typeface="微軟正黑體" pitchFamily="34" charset="-120"/>
                <a:cs typeface="Calibri" pitchFamily="34" charset="0"/>
              </a:rPr>
              <a:t>葡萄王自有品牌</a:t>
            </a:r>
            <a:r>
              <a:rPr lang="zh-TW" altLang="en-US" sz="1600" dirty="0">
                <a:latin typeface="微軟正黑體" pitchFamily="34" charset="-120"/>
                <a:ea typeface="微軟正黑體" pitchFamily="34" charset="-120"/>
                <a:cs typeface="Calibri" pitchFamily="34" charset="0"/>
              </a:rPr>
              <a:t>產品延</a:t>
            </a:r>
            <a:endParaRPr lang="en-US" altLang="zh-TW" sz="1600" dirty="0">
              <a:latin typeface="微軟正黑體" pitchFamily="34" charset="-120"/>
              <a:ea typeface="微軟正黑體" pitchFamily="34" charset="-120"/>
              <a:cs typeface="Calibri" pitchFamily="34" charset="0"/>
            </a:endParaRPr>
          </a:p>
          <a:p>
            <a:pPr>
              <a:spcAft>
                <a:spcPts val="1000"/>
              </a:spcAft>
            </a:pPr>
            <a:r>
              <a:rPr lang="zh-TW" altLang="en-US" sz="1600" dirty="0">
                <a:latin typeface="微軟正黑體" pitchFamily="34" charset="-120"/>
                <a:ea typeface="微軟正黑體" pitchFamily="34" charset="-120"/>
                <a:cs typeface="Calibri" pitchFamily="34" charset="0"/>
              </a:rPr>
              <a:t>                                                伸到中國大陸</a:t>
            </a:r>
            <a:endParaRPr lang="en-US" altLang="zh-TW"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2000" dirty="0">
                <a:solidFill>
                  <a:srgbClr val="0070C0"/>
                </a:solidFill>
                <a:latin typeface="微軟正黑體" pitchFamily="34" charset="-120"/>
                <a:ea typeface="微軟正黑體" pitchFamily="34" charset="-120"/>
                <a:cs typeface="Calibri" pitchFamily="34" charset="0"/>
              </a:rPr>
              <a:t>葡萄王設立馬來西亞子公司</a:t>
            </a:r>
            <a:r>
              <a:rPr lang="zh-TW" altLang="en-US" sz="1600" dirty="0"/>
              <a:t>：</a:t>
            </a:r>
            <a:r>
              <a:rPr lang="zh-TW" altLang="en-US" sz="1600" dirty="0">
                <a:latin typeface="微軟正黑體" pitchFamily="34" charset="-120"/>
                <a:ea typeface="微軟正黑體" pitchFamily="34" charset="-120"/>
                <a:cs typeface="Calibri" pitchFamily="34" charset="0"/>
              </a:rPr>
              <a:t>已設立完成</a:t>
            </a:r>
            <a:endParaRPr lang="en-US" altLang="zh-TW" sz="16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2000" dirty="0">
                <a:solidFill>
                  <a:srgbClr val="0070C0"/>
                </a:solidFill>
                <a:latin typeface="微軟正黑體" pitchFamily="34" charset="-120"/>
                <a:ea typeface="微軟正黑體" pitchFamily="34" charset="-120"/>
                <a:cs typeface="Calibri" pitchFamily="34" charset="0"/>
              </a:rPr>
              <a:t>葡萄王代工新產能</a:t>
            </a:r>
            <a:r>
              <a:rPr lang="zh-TW" altLang="en-US" sz="1800" dirty="0">
                <a:latin typeface="微軟正黑體" pitchFamily="34" charset="-120"/>
                <a:ea typeface="微軟正黑體" pitchFamily="34" charset="-120"/>
                <a:cs typeface="Calibri" pitchFamily="34" charset="0"/>
              </a:rPr>
              <a:t>開始出貨：</a:t>
            </a:r>
            <a:r>
              <a:rPr lang="zh-TW" altLang="en-US" sz="1600" b="1" u="sng" dirty="0">
                <a:latin typeface="微軟正黑體" pitchFamily="34" charset="-120"/>
                <a:ea typeface="微軟正黑體" pitchFamily="34" charset="-120"/>
                <a:cs typeface="Calibri" pitchFamily="34" charset="0"/>
              </a:rPr>
              <a:t>軟膠囊</a:t>
            </a:r>
            <a:r>
              <a:rPr lang="en-US" altLang="zh-TW" sz="1600" dirty="0">
                <a:latin typeface="微軟正黑體" pitchFamily="34" charset="-120"/>
                <a:ea typeface="微軟正黑體" pitchFamily="34" charset="-120"/>
                <a:cs typeface="Calibri" pitchFamily="34" charset="0"/>
              </a:rPr>
              <a:t>-</a:t>
            </a:r>
            <a:r>
              <a:rPr lang="zh-TW" altLang="en-US" sz="1600" dirty="0">
                <a:latin typeface="微軟正黑體" pitchFamily="34" charset="-120"/>
                <a:ea typeface="微軟正黑體" pitchFamily="34" charset="-120"/>
                <a:cs typeface="Calibri" pitchFamily="34" charset="0"/>
              </a:rPr>
              <a:t>預計</a:t>
            </a:r>
            <a:r>
              <a:rPr lang="en-US" altLang="zh-TW" sz="1600" b="1" dirty="0">
                <a:latin typeface="微軟正黑體" pitchFamily="34" charset="-120"/>
                <a:ea typeface="微軟正黑體" pitchFamily="34" charset="-120"/>
                <a:cs typeface="Calibri" pitchFamily="34" charset="0"/>
              </a:rPr>
              <a:t>2024Q3</a:t>
            </a:r>
            <a:r>
              <a:rPr lang="zh-TW" altLang="en-US" sz="1600" dirty="0">
                <a:latin typeface="微軟正黑體" pitchFamily="34" charset="-120"/>
                <a:ea typeface="微軟正黑體" pitchFamily="34" charset="-120"/>
                <a:cs typeface="Calibri" pitchFamily="34" charset="0"/>
              </a:rPr>
              <a:t>開始出貨</a:t>
            </a:r>
            <a:endParaRPr lang="en-US" altLang="zh-TW" sz="1800" dirty="0">
              <a:latin typeface="微軟正黑體" pitchFamily="34" charset="-120"/>
              <a:ea typeface="微軟正黑體" pitchFamily="34" charset="-120"/>
              <a:cs typeface="Calibri" pitchFamily="34" charset="0"/>
            </a:endParaRPr>
          </a:p>
          <a:p>
            <a:pPr>
              <a:spcAft>
                <a:spcPts val="1000"/>
              </a:spcAft>
            </a:pPr>
            <a:r>
              <a:rPr lang="zh-TW" altLang="en-US" sz="1800" dirty="0">
                <a:latin typeface="微軟正黑體" pitchFamily="34" charset="-120"/>
                <a:ea typeface="微軟正黑體" pitchFamily="34" charset="-120"/>
                <a:cs typeface="Calibri" pitchFamily="34" charset="0"/>
              </a:rPr>
              <a:t>                                                           </a:t>
            </a:r>
            <a:r>
              <a:rPr lang="zh-TW" altLang="en-US" sz="1600" b="1" u="sng" dirty="0">
                <a:latin typeface="微軟正黑體" pitchFamily="34" charset="-120"/>
                <a:ea typeface="微軟正黑體" pitchFamily="34" charset="-120"/>
                <a:cs typeface="Calibri" pitchFamily="34" charset="0"/>
              </a:rPr>
              <a:t>果凍膠</a:t>
            </a:r>
            <a:r>
              <a:rPr lang="en-US" altLang="zh-TW" sz="1600" dirty="0">
                <a:latin typeface="微軟正黑體" pitchFamily="34" charset="-120"/>
                <a:ea typeface="微軟正黑體" pitchFamily="34" charset="-120"/>
                <a:cs typeface="Calibri" pitchFamily="34" charset="0"/>
              </a:rPr>
              <a:t>-</a:t>
            </a:r>
            <a:r>
              <a:rPr lang="zh-TW" altLang="en-US" sz="1600" dirty="0">
                <a:latin typeface="微軟正黑體" pitchFamily="34" charset="-120"/>
                <a:ea typeface="微軟正黑體" pitchFamily="34" charset="-120"/>
                <a:cs typeface="Calibri" pitchFamily="34" charset="0"/>
              </a:rPr>
              <a:t>預計</a:t>
            </a:r>
            <a:r>
              <a:rPr lang="en-US" altLang="zh-TW" sz="1600" b="1" dirty="0">
                <a:latin typeface="微軟正黑體" pitchFamily="34" charset="-120"/>
                <a:ea typeface="微軟正黑體" pitchFamily="34" charset="-120"/>
                <a:cs typeface="Calibri" pitchFamily="34" charset="0"/>
              </a:rPr>
              <a:t>2024Q3</a:t>
            </a:r>
            <a:r>
              <a:rPr lang="zh-TW" altLang="en-US" sz="1600" dirty="0">
                <a:latin typeface="微軟正黑體" pitchFamily="34" charset="-120"/>
                <a:ea typeface="微軟正黑體" pitchFamily="34" charset="-120"/>
                <a:cs typeface="Calibri" pitchFamily="34" charset="0"/>
              </a:rPr>
              <a:t>開始出貨</a:t>
            </a:r>
            <a:endParaRPr lang="en-US" altLang="zh-TW" sz="1600" b="1" u="sng" dirty="0">
              <a:latin typeface="微軟正黑體" pitchFamily="34" charset="-120"/>
              <a:ea typeface="微軟正黑體" pitchFamily="34" charset="-120"/>
              <a:cs typeface="Calibri" pitchFamily="34" charset="0"/>
            </a:endParaRPr>
          </a:p>
          <a:p>
            <a:pPr>
              <a:spcAft>
                <a:spcPts val="1000"/>
              </a:spcAft>
            </a:pPr>
            <a:r>
              <a:rPr lang="zh-TW" altLang="en-US" sz="1800" dirty="0">
                <a:latin typeface="微軟正黑體" pitchFamily="34" charset="-120"/>
                <a:ea typeface="微軟正黑體" pitchFamily="34" charset="-120"/>
                <a:cs typeface="Calibri" pitchFamily="34" charset="0"/>
              </a:rPr>
              <a:t>                                                           </a:t>
            </a:r>
            <a:r>
              <a:rPr lang="zh-TW" altLang="en-US" sz="1600" b="1" u="sng" dirty="0">
                <a:latin typeface="微軟正黑體" pitchFamily="34" charset="-120"/>
                <a:ea typeface="微軟正黑體" pitchFamily="34" charset="-120"/>
                <a:cs typeface="Calibri" pitchFamily="34" charset="0"/>
              </a:rPr>
              <a:t>胃乳線</a:t>
            </a:r>
            <a:r>
              <a:rPr lang="en-US" altLang="zh-TW" sz="1600" dirty="0">
                <a:latin typeface="微軟正黑體" pitchFamily="34" charset="-120"/>
                <a:ea typeface="微軟正黑體" pitchFamily="34" charset="-120"/>
                <a:cs typeface="Calibri" pitchFamily="34" charset="0"/>
              </a:rPr>
              <a:t>-</a:t>
            </a:r>
            <a:r>
              <a:rPr lang="zh-TW" altLang="en-US" sz="1600" dirty="0">
                <a:latin typeface="微軟正黑體" pitchFamily="34" charset="-120"/>
                <a:ea typeface="微軟正黑體" pitchFamily="34" charset="-120"/>
                <a:cs typeface="Calibri" pitchFamily="34" charset="0"/>
              </a:rPr>
              <a:t>擴產完成，預計</a:t>
            </a:r>
            <a:r>
              <a:rPr lang="en-US" altLang="zh-TW" sz="1600" b="1" dirty="0">
                <a:latin typeface="微軟正黑體" pitchFamily="34" charset="-120"/>
                <a:ea typeface="微軟正黑體" pitchFamily="34" charset="-120"/>
                <a:cs typeface="Calibri" pitchFamily="34" charset="0"/>
              </a:rPr>
              <a:t>2024Q3</a:t>
            </a:r>
            <a:r>
              <a:rPr lang="zh-TW" altLang="en-US" sz="1600" dirty="0">
                <a:latin typeface="微軟正黑體" pitchFamily="34" charset="-120"/>
                <a:ea typeface="微軟正黑體" pitchFamily="34" charset="-120"/>
                <a:cs typeface="Calibri" pitchFamily="34" charset="0"/>
              </a:rPr>
              <a:t>開始出貨 </a:t>
            </a:r>
            <a:endParaRPr lang="en-US" altLang="zh-TW" sz="1800" dirty="0">
              <a:latin typeface="微軟正黑體" pitchFamily="34" charset="-120"/>
              <a:ea typeface="微軟正黑體" pitchFamily="34" charset="-120"/>
              <a:cs typeface="Calibri" pitchFamily="34" charset="0"/>
            </a:endParaRPr>
          </a:p>
          <a:p>
            <a:pPr marL="180975" indent="-180975">
              <a:spcAft>
                <a:spcPts val="1000"/>
              </a:spcAft>
              <a:buFont typeface="Arial" pitchFamily="34" charset="0"/>
              <a:buChar char="•"/>
            </a:pPr>
            <a:r>
              <a:rPr lang="zh-TW" altLang="en-US" sz="2000" dirty="0">
                <a:solidFill>
                  <a:srgbClr val="0070C0"/>
                </a:solidFill>
                <a:latin typeface="微軟正黑體" pitchFamily="34" charset="-120"/>
                <a:ea typeface="微軟正黑體" pitchFamily="34" charset="-120"/>
                <a:cs typeface="Calibri" pitchFamily="34" charset="0"/>
              </a:rPr>
              <a:t>半年發放一次股息</a:t>
            </a:r>
            <a:r>
              <a:rPr lang="zh-TW" altLang="en-US" sz="1800" dirty="0">
                <a:latin typeface="微軟正黑體" pitchFamily="34" charset="-120"/>
                <a:ea typeface="微軟正黑體" pitchFamily="34" charset="-120"/>
                <a:cs typeface="Calibri" pitchFamily="34" charset="0"/>
              </a:rPr>
              <a:t>之發放方式：</a:t>
            </a:r>
            <a:r>
              <a:rPr lang="en-US" altLang="zh-TW" sz="1600" dirty="0">
                <a:latin typeface="微軟正黑體" pitchFamily="34" charset="-120"/>
                <a:ea typeface="微軟正黑體" pitchFamily="34" charset="-120"/>
                <a:cs typeface="Calibri" pitchFamily="34" charset="0"/>
              </a:rPr>
              <a:t>2024</a:t>
            </a:r>
            <a:r>
              <a:rPr lang="zh-TW" altLang="en-US" sz="1600" dirty="0">
                <a:latin typeface="微軟正黑體" pitchFamily="34" charset="-120"/>
                <a:ea typeface="微軟正黑體" pitchFamily="34" charset="-120"/>
                <a:cs typeface="Calibri" pitchFamily="34" charset="0"/>
              </a:rPr>
              <a:t>年</a:t>
            </a:r>
            <a:r>
              <a:rPr lang="en-US" altLang="zh-TW" sz="1600" dirty="0">
                <a:latin typeface="微軟正黑體" pitchFamily="34" charset="-120"/>
                <a:ea typeface="微軟正黑體" pitchFamily="34" charset="-120"/>
                <a:cs typeface="Calibri" pitchFamily="34" charset="0"/>
              </a:rPr>
              <a:t>7</a:t>
            </a:r>
            <a:r>
              <a:rPr lang="zh-TW" altLang="en-US" sz="1600" dirty="0">
                <a:latin typeface="微軟正黑體" pitchFamily="34" charset="-120"/>
                <a:ea typeface="微軟正黑體" pitchFamily="34" charset="-120"/>
                <a:cs typeface="Calibri" pitchFamily="34" charset="0"/>
              </a:rPr>
              <a:t>月        發放</a:t>
            </a:r>
            <a:r>
              <a:rPr lang="en-US" altLang="zh-TW" sz="1600" b="1" dirty="0">
                <a:latin typeface="微軟正黑體" pitchFamily="34" charset="-120"/>
                <a:ea typeface="微軟正黑體" pitchFamily="34" charset="-120"/>
                <a:cs typeface="Calibri" pitchFamily="34" charset="0"/>
              </a:rPr>
              <a:t>2023</a:t>
            </a:r>
            <a:r>
              <a:rPr lang="zh-TW" altLang="en-US" sz="1600" b="1" dirty="0">
                <a:latin typeface="微軟正黑體" pitchFamily="34" charset="-120"/>
                <a:ea typeface="微軟正黑體" pitchFamily="34" charset="-120"/>
                <a:cs typeface="Calibri" pitchFamily="34" charset="0"/>
              </a:rPr>
              <a:t>全年</a:t>
            </a:r>
            <a:r>
              <a:rPr lang="zh-TW" altLang="en-US" sz="1600" dirty="0">
                <a:latin typeface="微軟正黑體" pitchFamily="34" charset="-120"/>
                <a:ea typeface="微軟正黑體" pitchFamily="34" charset="-120"/>
                <a:cs typeface="Calibri" pitchFamily="34" charset="0"/>
              </a:rPr>
              <a:t>盈餘</a:t>
            </a:r>
            <a:endParaRPr lang="en-US" altLang="zh-TW" sz="1600" dirty="0">
              <a:latin typeface="微軟正黑體" pitchFamily="34" charset="-120"/>
              <a:ea typeface="微軟正黑體" pitchFamily="34" charset="-120"/>
              <a:cs typeface="Calibri" pitchFamily="34" charset="0"/>
            </a:endParaRPr>
          </a:p>
          <a:p>
            <a:pPr>
              <a:spcAft>
                <a:spcPts val="1000"/>
              </a:spcAft>
            </a:pPr>
            <a:r>
              <a:rPr lang="zh-TW" altLang="en-US" sz="1600" dirty="0">
                <a:latin typeface="微軟正黑體" pitchFamily="34" charset="-120"/>
                <a:ea typeface="微軟正黑體" pitchFamily="34" charset="-120"/>
                <a:cs typeface="Calibri" pitchFamily="34" charset="0"/>
              </a:rPr>
              <a:t>                                                                      </a:t>
            </a:r>
            <a:r>
              <a:rPr lang="en-US" altLang="zh-TW" sz="1600" dirty="0">
                <a:latin typeface="微軟正黑體" pitchFamily="34" charset="-120"/>
                <a:ea typeface="微軟正黑體" pitchFamily="34" charset="-120"/>
                <a:cs typeface="Calibri" pitchFamily="34" charset="0"/>
              </a:rPr>
              <a:t>2025</a:t>
            </a:r>
            <a:r>
              <a:rPr lang="zh-TW" altLang="en-US" sz="1600" dirty="0">
                <a:latin typeface="微軟正黑體" pitchFamily="34" charset="-120"/>
                <a:ea typeface="微軟正黑體" pitchFamily="34" charset="-120"/>
                <a:cs typeface="Calibri" pitchFamily="34" charset="0"/>
              </a:rPr>
              <a:t>年</a:t>
            </a:r>
            <a:r>
              <a:rPr lang="en-US" altLang="zh-TW" sz="1600" dirty="0">
                <a:latin typeface="微軟正黑體" pitchFamily="34" charset="-120"/>
                <a:ea typeface="微軟正黑體" pitchFamily="34" charset="-120"/>
                <a:cs typeface="Calibri" pitchFamily="34" charset="0"/>
              </a:rPr>
              <a:t>1</a:t>
            </a:r>
            <a:r>
              <a:rPr lang="zh-TW" altLang="en-US" sz="1600" dirty="0">
                <a:latin typeface="微軟正黑體" pitchFamily="34" charset="-120"/>
                <a:ea typeface="微軟正黑體" pitchFamily="34" charset="-120"/>
                <a:cs typeface="Calibri" pitchFamily="34" charset="0"/>
              </a:rPr>
              <a:t>～</a:t>
            </a:r>
            <a:r>
              <a:rPr lang="en-US" altLang="zh-TW" sz="1600" dirty="0">
                <a:latin typeface="微軟正黑體" pitchFamily="34" charset="-120"/>
                <a:ea typeface="微軟正黑體" pitchFamily="34" charset="-120"/>
                <a:cs typeface="Calibri" pitchFamily="34" charset="0"/>
              </a:rPr>
              <a:t>2</a:t>
            </a:r>
            <a:r>
              <a:rPr lang="zh-TW" altLang="en-US" sz="1600" dirty="0">
                <a:latin typeface="微軟正黑體" pitchFamily="34" charset="-120"/>
                <a:ea typeface="微軟正黑體" pitchFamily="34" charset="-120"/>
                <a:cs typeface="Calibri" pitchFamily="34" charset="0"/>
              </a:rPr>
              <a:t>月  發放</a:t>
            </a:r>
            <a:r>
              <a:rPr lang="en-US" altLang="zh-TW" sz="1600" b="1" dirty="0">
                <a:latin typeface="微軟正黑體" pitchFamily="34" charset="-120"/>
                <a:ea typeface="微軟正黑體" pitchFamily="34" charset="-120"/>
                <a:cs typeface="Calibri" pitchFamily="34" charset="0"/>
              </a:rPr>
              <a:t>2024</a:t>
            </a:r>
            <a:r>
              <a:rPr lang="zh-TW" altLang="en-US" sz="1600" b="1" dirty="0">
                <a:latin typeface="微軟正黑體" pitchFamily="34" charset="-120"/>
                <a:ea typeface="微軟正黑體" pitchFamily="34" charset="-120"/>
                <a:cs typeface="Calibri" pitchFamily="34" charset="0"/>
              </a:rPr>
              <a:t>上半年</a:t>
            </a:r>
            <a:r>
              <a:rPr lang="zh-TW" altLang="en-US" sz="1600" dirty="0">
                <a:latin typeface="微軟正黑體" pitchFamily="34" charset="-120"/>
                <a:ea typeface="微軟正黑體" pitchFamily="34" charset="-120"/>
                <a:cs typeface="Calibri" pitchFamily="34" charset="0"/>
              </a:rPr>
              <a:t>盈餘</a:t>
            </a:r>
            <a:endParaRPr lang="en-US" altLang="zh-TW" sz="1600" dirty="0">
              <a:latin typeface="微軟正黑體" pitchFamily="34" charset="-120"/>
              <a:ea typeface="微軟正黑體" pitchFamily="34" charset="-120"/>
              <a:cs typeface="Calibri" pitchFamily="34" charset="0"/>
            </a:endParaRPr>
          </a:p>
          <a:p>
            <a:pPr>
              <a:spcAft>
                <a:spcPts val="1000"/>
              </a:spcAft>
            </a:pPr>
            <a:r>
              <a:rPr lang="zh-TW" altLang="en-US" sz="1600" dirty="0">
                <a:latin typeface="微軟正黑體" pitchFamily="34" charset="-120"/>
                <a:ea typeface="微軟正黑體" pitchFamily="34" charset="-120"/>
                <a:cs typeface="Calibri" pitchFamily="34" charset="0"/>
              </a:rPr>
              <a:t>                                                                      </a:t>
            </a:r>
            <a:r>
              <a:rPr lang="en-US" altLang="zh-TW" sz="1600" dirty="0">
                <a:latin typeface="微軟正黑體" pitchFamily="34" charset="-120"/>
                <a:ea typeface="微軟正黑體" pitchFamily="34" charset="-120"/>
                <a:cs typeface="Calibri" pitchFamily="34" charset="0"/>
              </a:rPr>
              <a:t>2025</a:t>
            </a:r>
            <a:r>
              <a:rPr lang="zh-TW" altLang="en-US" sz="1600" dirty="0">
                <a:latin typeface="微軟正黑體" pitchFamily="34" charset="-120"/>
                <a:ea typeface="微軟正黑體" pitchFamily="34" charset="-120"/>
                <a:cs typeface="Calibri" pitchFamily="34" charset="0"/>
              </a:rPr>
              <a:t>年</a:t>
            </a:r>
            <a:r>
              <a:rPr lang="en-US" altLang="zh-TW" sz="1600" dirty="0">
                <a:latin typeface="微軟正黑體" pitchFamily="34" charset="-120"/>
                <a:ea typeface="微軟正黑體" pitchFamily="34" charset="-120"/>
                <a:cs typeface="Calibri" pitchFamily="34" charset="0"/>
              </a:rPr>
              <a:t>7</a:t>
            </a:r>
            <a:r>
              <a:rPr lang="zh-TW" altLang="en-US" sz="1600" dirty="0">
                <a:latin typeface="微軟正黑體" pitchFamily="34" charset="-120"/>
                <a:ea typeface="微軟正黑體" pitchFamily="34" charset="-120"/>
                <a:cs typeface="Calibri" pitchFamily="34" charset="0"/>
              </a:rPr>
              <a:t>月         發放</a:t>
            </a:r>
            <a:r>
              <a:rPr lang="en-US" altLang="zh-TW" sz="1600" b="1" dirty="0">
                <a:latin typeface="微軟正黑體" pitchFamily="34" charset="-120"/>
                <a:ea typeface="微軟正黑體" pitchFamily="34" charset="-120"/>
                <a:cs typeface="Calibri" pitchFamily="34" charset="0"/>
              </a:rPr>
              <a:t>2024</a:t>
            </a:r>
            <a:r>
              <a:rPr lang="zh-TW" altLang="en-US" sz="1600" b="1" dirty="0">
                <a:latin typeface="微軟正黑體" pitchFamily="34" charset="-120"/>
                <a:ea typeface="微軟正黑體" pitchFamily="34" charset="-120"/>
                <a:cs typeface="Calibri" pitchFamily="34" charset="0"/>
              </a:rPr>
              <a:t>下半年</a:t>
            </a:r>
            <a:r>
              <a:rPr lang="zh-TW" altLang="en-US" sz="1600" dirty="0">
                <a:latin typeface="微軟正黑體" pitchFamily="34" charset="-120"/>
                <a:ea typeface="微軟正黑體" pitchFamily="34" charset="-120"/>
                <a:cs typeface="Calibri" pitchFamily="34" charset="0"/>
              </a:rPr>
              <a:t>盈餘</a:t>
            </a:r>
            <a:endParaRPr lang="en-US" altLang="zh-TW" sz="1800" dirty="0">
              <a:latin typeface="微軟正黑體" pitchFamily="34" charset="-120"/>
              <a:ea typeface="微軟正黑體" pitchFamily="34" charset="-120"/>
              <a:cs typeface="Calibri" pitchFamily="34" charset="0"/>
            </a:endParaRPr>
          </a:p>
        </p:txBody>
      </p:sp>
    </p:spTree>
    <p:extLst>
      <p:ext uri="{BB962C8B-B14F-4D97-AF65-F5344CB8AC3E}">
        <p14:creationId xmlns:p14="http://schemas.microsoft.com/office/powerpoint/2010/main" val="261094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7010400" y="4767263"/>
            <a:ext cx="2133600" cy="273844"/>
          </a:xfrm>
        </p:spPr>
        <p:txBody>
          <a:bodyPr/>
          <a:lstStyle/>
          <a:p>
            <a:fld id="{5A68E100-9CA6-423E-A624-C6E2F0290C75}" type="slidenum">
              <a:rPr lang="zh-TW" altLang="en-US" smtClean="0"/>
              <a:t>26</a:t>
            </a:fld>
            <a:endParaRPr lang="zh-TW" altLang="en-US"/>
          </a:p>
        </p:txBody>
      </p:sp>
      <p:grpSp>
        <p:nvGrpSpPr>
          <p:cNvPr id="2" name="群組 1"/>
          <p:cNvGrpSpPr/>
          <p:nvPr/>
        </p:nvGrpSpPr>
        <p:grpSpPr>
          <a:xfrm>
            <a:off x="1660955" y="1807668"/>
            <a:ext cx="5829300" cy="1350950"/>
            <a:chOff x="2137254" y="2478671"/>
            <a:chExt cx="7772400" cy="1801266"/>
          </a:xfrm>
        </p:grpSpPr>
        <p:sp>
          <p:nvSpPr>
            <p:cNvPr id="4" name="標題 1"/>
            <p:cNvSpPr txBox="1">
              <a:spLocks/>
            </p:cNvSpPr>
            <p:nvPr/>
          </p:nvSpPr>
          <p:spPr>
            <a:xfrm>
              <a:off x="2137254" y="247867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a:lstStyle>
            <a:p>
              <a:r>
                <a:rPr lang="zh-CN" altLang="en-US" sz="3000" b="1" dirty="0">
                  <a:latin typeface="Microsoft JhengHei" panose="020B0604030504040204" pitchFamily="34" charset="-120"/>
                  <a:ea typeface="Microsoft JhengHei" panose="020B0604030504040204" pitchFamily="34" charset="-120"/>
                  <a:cs typeface="Arial Unicode MS" panose="020B0604020202020204" pitchFamily="34" charset="-120"/>
                </a:rPr>
                <a:t>謝謝</a:t>
              </a:r>
              <a:endParaRPr lang="zh-TW" altLang="en-US" sz="3000" b="1" dirty="0">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5" name="矩形 4">
              <a:extLst>
                <a:ext uri="{FF2B5EF4-FFF2-40B4-BE49-F238E27FC236}">
                  <a16:creationId xmlns:a16="http://schemas.microsoft.com/office/drawing/2014/main" id="{DE194635-89A0-494B-826E-4BD7891407F0}"/>
                </a:ext>
              </a:extLst>
            </p:cNvPr>
            <p:cNvSpPr/>
            <p:nvPr/>
          </p:nvSpPr>
          <p:spPr>
            <a:xfrm>
              <a:off x="2351046" y="3541273"/>
              <a:ext cx="7344816" cy="738664"/>
            </a:xfrm>
            <a:prstGeom prst="rect">
              <a:avLst/>
            </a:prstGeom>
          </p:spPr>
          <p:txBody>
            <a:bodyPr wrap="square">
              <a:spAutoFit/>
            </a:bodyPr>
            <a:lstStyle/>
            <a:p>
              <a:pPr algn="ctr"/>
              <a:r>
                <a:rPr lang="zh-CN" altLang="en-US" sz="1500" b="1" dirty="0">
                  <a:latin typeface="Microsoft JhengHei" panose="020B0604030504040204" pitchFamily="34" charset="-120"/>
                  <a:ea typeface="Microsoft JhengHei" panose="020B0604030504040204" pitchFamily="34" charset="-120"/>
                  <a:cs typeface="Calibri" panose="020F0502020204030204" pitchFamily="34" charset="0"/>
                </a:rPr>
                <a:t>更多資訊請參考葡萄王網站：</a:t>
              </a:r>
              <a:br>
                <a:rPr lang="en-US" altLang="zh-TW" sz="1500" b="1" dirty="0">
                  <a:latin typeface="Calibri" panose="020F0502020204030204" pitchFamily="34" charset="0"/>
                  <a:cs typeface="Calibri" panose="020F0502020204030204" pitchFamily="34" charset="0"/>
                </a:rPr>
              </a:br>
              <a:r>
                <a:rPr lang="en-US" altLang="zh-TW" sz="1500" b="1" dirty="0">
                  <a:latin typeface="Calibri" panose="020F0502020204030204" pitchFamily="34" charset="0"/>
                  <a:cs typeface="Calibri" panose="020F0502020204030204" pitchFamily="34" charset="0"/>
                  <a:hlinkClick r:id="rId2"/>
                </a:rPr>
                <a:t>www.grapeking.com.tw</a:t>
              </a:r>
              <a:endParaRPr lang="zh-TW" altLang="en-US" sz="1500" dirty="0"/>
            </a:p>
          </p:txBody>
        </p:sp>
      </p:grpSp>
      <p:pic>
        <p:nvPicPr>
          <p:cNvPr id="25" name="圖片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9630" y="1364083"/>
            <a:ext cx="751074" cy="733814"/>
          </a:xfrm>
          <a:prstGeom prst="rect">
            <a:avLst/>
          </a:prstGeom>
        </p:spPr>
      </p:pic>
    </p:spTree>
    <p:extLst>
      <p:ext uri="{BB962C8B-B14F-4D97-AF65-F5344CB8AC3E}">
        <p14:creationId xmlns:p14="http://schemas.microsoft.com/office/powerpoint/2010/main" val="937108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0"/>
            <a:ext cx="9143998" cy="514268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p:txBody>
          <a:bodyPr/>
          <a:lstStyle/>
          <a:p>
            <a:r>
              <a:rPr lang="en-US" altLang="zh-TW" sz="4000" dirty="0">
                <a:ln w="3175">
                  <a:solidFill>
                    <a:schemeClr val="tx1"/>
                  </a:solidFill>
                </a:ln>
                <a:latin typeface="Calibri" panose="020F0502020204030204" pitchFamily="34" charset="0"/>
                <a:cs typeface="Calibri" panose="020F0502020204030204" pitchFamily="34" charset="0"/>
              </a:rPr>
              <a:t>2024</a:t>
            </a:r>
            <a:r>
              <a:rPr lang="zh-TW" altLang="en-US" sz="4000" dirty="0">
                <a:ln w="3175">
                  <a:solidFill>
                    <a:schemeClr val="tx1"/>
                  </a:solidFill>
                </a:ln>
                <a:latin typeface="Calibri" panose="020F0502020204030204" pitchFamily="34" charset="0"/>
                <a:cs typeface="Calibri" panose="020F0502020204030204" pitchFamily="34" charset="0"/>
              </a:rPr>
              <a:t>年第一季</a:t>
            </a:r>
            <a:br>
              <a:rPr lang="en-US" altLang="zh-TW" sz="4000" dirty="0">
                <a:ln w="3175">
                  <a:solidFill>
                    <a:schemeClr val="tx1"/>
                  </a:solidFill>
                </a:ln>
                <a:latin typeface="Calibri" panose="020F0502020204030204" pitchFamily="34" charset="0"/>
                <a:cs typeface="Calibri" panose="020F0502020204030204" pitchFamily="34" charset="0"/>
              </a:rPr>
            </a:br>
            <a:r>
              <a:rPr lang="zh-TW" altLang="en-US" sz="4000" dirty="0">
                <a:ln w="3175">
                  <a:solidFill>
                    <a:schemeClr val="tx1"/>
                  </a:solidFill>
                </a:ln>
                <a:latin typeface="Calibri" panose="020F0502020204030204" pitchFamily="34" charset="0"/>
                <a:cs typeface="Calibri" panose="020F0502020204030204" pitchFamily="34" charset="0"/>
              </a:rPr>
              <a:t>營運績效</a:t>
            </a:r>
          </a:p>
        </p:txBody>
      </p:sp>
    </p:spTree>
    <p:extLst>
      <p:ext uri="{BB962C8B-B14F-4D97-AF65-F5344CB8AC3E}">
        <p14:creationId xmlns:p14="http://schemas.microsoft.com/office/powerpoint/2010/main" val="2211907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D:\投資人簡報\Links\chart-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 y="960034"/>
            <a:ext cx="2776625" cy="11736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投資人簡報\Links\chart-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 y="2127085"/>
            <a:ext cx="2776625" cy="117362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投資人簡報\Links\chart-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 y="3310548"/>
            <a:ext cx="2776625" cy="1349433"/>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5A68E100-9CA6-423E-A624-C6E2F0290C75}" type="slidenum">
              <a:rPr lang="zh-TW" altLang="en-US" smtClean="0"/>
              <a:pPr/>
              <a:t>4</a:t>
            </a:fld>
            <a:endParaRPr lang="zh-TW" altLang="en-US" dirty="0"/>
          </a:p>
        </p:txBody>
      </p:sp>
      <p:sp>
        <p:nvSpPr>
          <p:cNvPr id="30" name="標題 1"/>
          <p:cNvSpPr txBox="1">
            <a:spLocks/>
          </p:cNvSpPr>
          <p:nvPr/>
        </p:nvSpPr>
        <p:spPr>
          <a:xfrm>
            <a:off x="573874" y="1198130"/>
            <a:ext cx="3355764" cy="348717"/>
          </a:xfrm>
          <a:prstGeom prst="rect">
            <a:avLst/>
          </a:prstGeom>
        </p:spPr>
        <p:txBody>
          <a:bodyPr vert="horz" lIns="91440" tIns="45720" rIns="91440" bIns="45720" rtlCol="0" anchor="ctr">
            <a:noAutofit/>
          </a:bodyPr>
          <a:lstStyle>
            <a:defPPr>
              <a:defRPr lang="zh-TW"/>
            </a:defPPr>
            <a:lvl1pPr algn="ctr">
              <a:spcBef>
                <a:spcPct val="0"/>
              </a:spcBef>
              <a:buNone/>
              <a:defRPr sz="4000" b="0">
                <a:ln w="0"/>
                <a:solidFill>
                  <a:schemeClr val="accent1"/>
                </a:solidFill>
                <a:effectLst>
                  <a:outerShdw blurRad="38100" dist="25400" dir="5400000" algn="ctr" rotWithShape="0">
                    <a:srgbClr val="6E747A">
                      <a:alpha val="43000"/>
                    </a:srgbClr>
                  </a:outerShdw>
                </a:effectLst>
                <a:latin typeface="+mj-lt"/>
                <a:ea typeface="微軟正黑體" pitchFamily="34" charset="-120"/>
                <a:cs typeface="Arial" pitchFamily="34" charset="0"/>
              </a:defRPr>
            </a:lvl1pPr>
          </a:lstStyle>
          <a:p>
            <a:pPr algn="l"/>
            <a:r>
              <a:rPr lang="en-US" altLang="zh-TW" sz="1400" b="1" dirty="0">
                <a:solidFill>
                  <a:srgbClr val="E60638"/>
                </a:solidFill>
                <a:effectLst/>
                <a:latin typeface="Century Gothic" panose="020B0502020202020204" pitchFamily="34" charset="0"/>
                <a:cs typeface="Calibri" panose="020F0502020204030204" pitchFamily="34" charset="0"/>
              </a:rPr>
              <a:t>1. </a:t>
            </a:r>
            <a:r>
              <a:rPr lang="zh-TW" altLang="en-US" sz="1400" b="1" dirty="0">
                <a:solidFill>
                  <a:srgbClr val="E60638"/>
                </a:solidFill>
                <a:effectLst/>
                <a:cs typeface="Calibri" panose="020F0502020204030204" pitchFamily="34" charset="0"/>
              </a:rPr>
              <a:t>台灣葡萄王 </a:t>
            </a:r>
            <a:r>
              <a:rPr lang="en-US" altLang="zh-TW" sz="1050" b="1" dirty="0">
                <a:solidFill>
                  <a:srgbClr val="E60638"/>
                </a:solidFill>
                <a:effectLst/>
                <a:cs typeface="Calibri" panose="020F0502020204030204" pitchFamily="34" charset="0"/>
              </a:rPr>
              <a:t>(</a:t>
            </a:r>
            <a:r>
              <a:rPr lang="zh-TW" altLang="en-US" sz="1050" b="1" dirty="0">
                <a:solidFill>
                  <a:srgbClr val="E60638"/>
                </a:solidFill>
                <a:effectLst/>
                <a:cs typeface="Calibri" panose="020F0502020204030204" pitchFamily="34" charset="0"/>
              </a:rPr>
              <a:t>母公司</a:t>
            </a:r>
            <a:r>
              <a:rPr lang="en-US" altLang="zh-TW" sz="1050" b="1" dirty="0">
                <a:solidFill>
                  <a:srgbClr val="E60638"/>
                </a:solidFill>
                <a:effectLst/>
                <a:cs typeface="Calibri" panose="020F0502020204030204" pitchFamily="34" charset="0"/>
              </a:rPr>
              <a:t>)</a:t>
            </a:r>
            <a:endParaRPr lang="zh-TW" altLang="en-US" sz="1050" b="1" dirty="0">
              <a:solidFill>
                <a:srgbClr val="E60638"/>
              </a:solidFill>
              <a:effectLst/>
              <a:cs typeface="Calibri" panose="020F0502020204030204" pitchFamily="34" charset="0"/>
            </a:endParaRPr>
          </a:p>
        </p:txBody>
      </p:sp>
      <p:sp>
        <p:nvSpPr>
          <p:cNvPr id="38" name="矩形 37"/>
          <p:cNvSpPr/>
          <p:nvPr/>
        </p:nvSpPr>
        <p:spPr>
          <a:xfrm>
            <a:off x="683568" y="1529017"/>
            <a:ext cx="3286478" cy="230832"/>
          </a:xfrm>
          <a:prstGeom prst="rect">
            <a:avLst/>
          </a:prstGeom>
        </p:spPr>
        <p:txBody>
          <a:bodyPr wrap="square">
            <a:spAutoFit/>
          </a:bodyPr>
          <a:lstStyle/>
          <a:p>
            <a:r>
              <a:rPr lang="zh-TW" altLang="en-US" sz="900" b="1" dirty="0">
                <a:solidFill>
                  <a:srgbClr val="E60638"/>
                </a:solidFill>
                <a:latin typeface="+mj-lt"/>
                <a:ea typeface="微軟正黑體" panose="020B0604030504040204" pitchFamily="34" charset="-120"/>
              </a:rPr>
              <a:t>台灣自有品牌</a:t>
            </a:r>
            <a:r>
              <a:rPr lang="en-US" altLang="zh-TW" sz="900" b="1" dirty="0">
                <a:solidFill>
                  <a:srgbClr val="E60638"/>
                </a:solidFill>
                <a:latin typeface="+mj-lt"/>
                <a:ea typeface="微軟正黑體" panose="020B0604030504040204" pitchFamily="34" charset="-120"/>
              </a:rPr>
              <a:t> &amp; </a:t>
            </a:r>
            <a:r>
              <a:rPr lang="zh-TW" altLang="en-US" sz="900" b="1" dirty="0">
                <a:solidFill>
                  <a:srgbClr val="E60638"/>
                </a:solidFill>
                <a:latin typeface="+mj-lt"/>
                <a:ea typeface="微軟正黑體" panose="020B0604030504040204" pitchFamily="34" charset="-120"/>
              </a:rPr>
              <a:t>國際</a:t>
            </a:r>
            <a:r>
              <a:rPr lang="en-US" altLang="zh-TW" sz="900" b="1" dirty="0">
                <a:solidFill>
                  <a:srgbClr val="E60638"/>
                </a:solidFill>
                <a:latin typeface="+mj-lt"/>
                <a:ea typeface="微軟正黑體" panose="020B0604030504040204" pitchFamily="34" charset="-120"/>
              </a:rPr>
              <a:t> ODM &amp; OEM</a:t>
            </a:r>
            <a:r>
              <a:rPr lang="zh-TW" altLang="en-US" sz="900" b="1" dirty="0">
                <a:solidFill>
                  <a:srgbClr val="E60638"/>
                </a:solidFill>
                <a:latin typeface="+mj-lt"/>
                <a:ea typeface="微軟正黑體" panose="020B0604030504040204" pitchFamily="34" charset="-120"/>
              </a:rPr>
              <a:t>業務</a:t>
            </a:r>
          </a:p>
        </p:txBody>
      </p:sp>
      <p:sp>
        <p:nvSpPr>
          <p:cNvPr id="42" name="矩形 41"/>
          <p:cNvSpPr/>
          <p:nvPr/>
        </p:nvSpPr>
        <p:spPr>
          <a:xfrm>
            <a:off x="744291" y="1771902"/>
            <a:ext cx="2903255" cy="192360"/>
          </a:xfrm>
          <a:prstGeom prst="rect">
            <a:avLst/>
          </a:prstGeom>
        </p:spPr>
        <p:txBody>
          <a:bodyPr wrap="square" lIns="68580" tIns="34290" rIns="68580" bIns="34290">
            <a:spAutoFit/>
          </a:bodyPr>
          <a:lstStyle/>
          <a:p>
            <a:r>
              <a:rPr lang="zh-TW" altLang="en-US" sz="800" i="1" dirty="0">
                <a:latin typeface="微軟正黑體" panose="020B0604030504040204" pitchFamily="34" charset="-120"/>
                <a:ea typeface="微軟正黑體" panose="020B0604030504040204" pitchFamily="34" charset="-120"/>
                <a:cs typeface="Arial Unicode MS" panose="020B0604020202020204" pitchFamily="34" charset="-120"/>
              </a:rPr>
              <a:t>葡萄王集團關鍵原料及配方設計與製造中心</a:t>
            </a:r>
            <a:endParaRPr lang="en-US" altLang="zh-TW" sz="800" i="1"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45" name="標題 1"/>
          <p:cNvSpPr txBox="1">
            <a:spLocks/>
          </p:cNvSpPr>
          <p:nvPr/>
        </p:nvSpPr>
        <p:spPr>
          <a:xfrm>
            <a:off x="683568" y="2365492"/>
            <a:ext cx="2374543" cy="348717"/>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a:lstStyle>
          <a:p>
            <a:r>
              <a:rPr lang="en-US" altLang="zh-TW" sz="1400" dirty="0">
                <a:ln w="0"/>
                <a:solidFill>
                  <a:srgbClr val="F39400"/>
                </a:solidFill>
                <a:latin typeface="Century Gothic" panose="020B0502020202020204" pitchFamily="34" charset="0"/>
                <a:cs typeface="Calibri" panose="020F0502020204030204" pitchFamily="34" charset="0"/>
              </a:rPr>
              <a:t>2.</a:t>
            </a:r>
            <a:r>
              <a:rPr lang="en-US" altLang="zh-TW" sz="1400" dirty="0">
                <a:ln w="0"/>
                <a:solidFill>
                  <a:srgbClr val="F39400"/>
                </a:solidFill>
                <a:latin typeface="+mj-lt"/>
                <a:cs typeface="Calibri" panose="020F0502020204030204" pitchFamily="34" charset="0"/>
              </a:rPr>
              <a:t> </a:t>
            </a:r>
            <a:r>
              <a:rPr lang="zh-TW" altLang="en-US" sz="1400" dirty="0">
                <a:ln w="0"/>
                <a:solidFill>
                  <a:srgbClr val="F39400"/>
                </a:solidFill>
                <a:latin typeface="+mj-lt"/>
                <a:cs typeface="Calibri" panose="020F0502020204030204" pitchFamily="34" charset="0"/>
              </a:rPr>
              <a:t>葡眾 </a:t>
            </a:r>
            <a:r>
              <a:rPr lang="en-US" altLang="zh-TW" sz="1050" dirty="0">
                <a:ln w="0"/>
                <a:solidFill>
                  <a:srgbClr val="F39400"/>
                </a:solidFill>
                <a:latin typeface="+mj-lt"/>
                <a:cs typeface="Calibri" panose="020F0502020204030204" pitchFamily="34" charset="0"/>
              </a:rPr>
              <a:t>(</a:t>
            </a:r>
            <a:r>
              <a:rPr lang="zh-TW" altLang="en-US" sz="1050" dirty="0">
                <a:ln w="0"/>
                <a:solidFill>
                  <a:srgbClr val="F39400"/>
                </a:solidFill>
                <a:latin typeface="+mj-lt"/>
                <a:cs typeface="Calibri" panose="020F0502020204030204" pitchFamily="34" charset="0"/>
              </a:rPr>
              <a:t>持股</a:t>
            </a:r>
            <a:r>
              <a:rPr lang="en-US" altLang="zh-TW" sz="1050" dirty="0">
                <a:ln w="0"/>
                <a:solidFill>
                  <a:srgbClr val="F39400"/>
                </a:solidFill>
                <a:latin typeface="+mj-lt"/>
                <a:cs typeface="Calibri" panose="020F0502020204030204" pitchFamily="34" charset="0"/>
              </a:rPr>
              <a:t>60%)</a:t>
            </a:r>
            <a:endParaRPr lang="zh-TW" altLang="en-US" sz="1050" dirty="0">
              <a:ln w="0"/>
              <a:solidFill>
                <a:srgbClr val="F39400"/>
              </a:solidFill>
              <a:latin typeface="+mj-lt"/>
              <a:cs typeface="Calibri" panose="020F0502020204030204" pitchFamily="34" charset="0"/>
            </a:endParaRPr>
          </a:p>
        </p:txBody>
      </p:sp>
      <p:sp>
        <p:nvSpPr>
          <p:cNvPr id="47" name="矩形 46"/>
          <p:cNvSpPr/>
          <p:nvPr/>
        </p:nvSpPr>
        <p:spPr>
          <a:xfrm>
            <a:off x="800128" y="2699444"/>
            <a:ext cx="2791583" cy="223138"/>
          </a:xfrm>
          <a:prstGeom prst="rect">
            <a:avLst/>
          </a:prstGeom>
        </p:spPr>
        <p:txBody>
          <a:bodyPr wrap="square" lIns="68580" tIns="34290" rIns="68580" bIns="34290">
            <a:spAutoFit/>
          </a:bodyPr>
          <a:lstStyle/>
          <a:p>
            <a:r>
              <a:rPr lang="zh-TW" altLang="en-US" sz="1000" b="1" dirty="0">
                <a:solidFill>
                  <a:srgbClr val="F39400"/>
                </a:solidFill>
                <a:latin typeface="微軟正黑體" panose="020B0604030504040204" pitchFamily="34" charset="-120"/>
                <a:ea typeface="微軟正黑體" panose="020B0604030504040204" pitchFamily="34" charset="-120"/>
              </a:rPr>
              <a:t>台灣直銷通路</a:t>
            </a:r>
          </a:p>
        </p:txBody>
      </p:sp>
      <p:sp>
        <p:nvSpPr>
          <p:cNvPr id="50" name="矩形 49"/>
          <p:cNvSpPr/>
          <p:nvPr/>
        </p:nvSpPr>
        <p:spPr>
          <a:xfrm>
            <a:off x="843625" y="2928250"/>
            <a:ext cx="3482312" cy="192360"/>
          </a:xfrm>
          <a:prstGeom prst="rect">
            <a:avLst/>
          </a:prstGeom>
        </p:spPr>
        <p:txBody>
          <a:bodyPr wrap="square" lIns="68580" tIns="34290" rIns="68580" bIns="34290">
            <a:spAutoFit/>
          </a:bodyPr>
          <a:lstStyle/>
          <a:p>
            <a:r>
              <a:rPr lang="zh-TW" altLang="en-US" sz="800" i="1" dirty="0">
                <a:latin typeface="微軟正黑體" panose="020B0604030504040204" pitchFamily="34" charset="-120"/>
                <a:ea typeface="微軟正黑體" panose="020B0604030504040204" pitchFamily="34" charset="-120"/>
                <a:cs typeface="Arial Unicode MS" panose="020B0604020202020204" pitchFamily="34" charset="-120"/>
              </a:rPr>
              <a:t>葡眾透過會員直銷作為產品主要銷售通路</a:t>
            </a:r>
            <a:r>
              <a:rPr lang="en-US" altLang="zh-TW" sz="800" i="1" dirty="0">
                <a:latin typeface="微軟正黑體" panose="020B0604030504040204" pitchFamily="34" charset="-120"/>
                <a:ea typeface="微軟正黑體" panose="020B0604030504040204" pitchFamily="34" charset="-120"/>
                <a:cs typeface="Arial Unicode MS" panose="020B0604020202020204" pitchFamily="34" charset="-120"/>
              </a:rPr>
              <a:t>  </a:t>
            </a:r>
          </a:p>
        </p:txBody>
      </p:sp>
      <p:sp>
        <p:nvSpPr>
          <p:cNvPr id="48" name="標題 1"/>
          <p:cNvSpPr txBox="1">
            <a:spLocks/>
          </p:cNvSpPr>
          <p:nvPr/>
        </p:nvSpPr>
        <p:spPr>
          <a:xfrm>
            <a:off x="630300" y="3549952"/>
            <a:ext cx="3330518" cy="348717"/>
          </a:xfrm>
          <a:prstGeom prst="rect">
            <a:avLst/>
          </a:prstGeom>
        </p:spPr>
        <p:txBody>
          <a:bodyPr vert="horz" lIns="91440" tIns="45720" rIns="91440" bIns="45720" rtlCol="0" anchor="ctr">
            <a:noAutofit/>
          </a:bodyPr>
          <a:lstStyle>
            <a:defPPr>
              <a:defRPr lang="zh-TW"/>
            </a:defPPr>
            <a:lvl1pPr algn="ctr">
              <a:spcBef>
                <a:spcPct val="0"/>
              </a:spcBef>
              <a:buNone/>
              <a:defRPr sz="4000" b="1">
                <a:ln w="0"/>
                <a:solidFill>
                  <a:schemeClr val="accent1"/>
                </a:solidFill>
                <a:effectLst>
                  <a:outerShdw blurRad="38100" dist="25400" dir="5400000" algn="ctr" rotWithShape="0">
                    <a:srgbClr val="6E747A">
                      <a:alpha val="43000"/>
                    </a:srgbClr>
                  </a:outerShdw>
                </a:effectLst>
                <a:latin typeface="+mj-lt"/>
                <a:ea typeface="微軟正黑體" pitchFamily="34" charset="-120"/>
                <a:cs typeface="Arial" pitchFamily="34" charset="0"/>
              </a:defRPr>
            </a:lvl1pPr>
          </a:lstStyle>
          <a:p>
            <a:pPr algn="l"/>
            <a:r>
              <a:rPr lang="en-US" altLang="zh-TW" sz="1400" dirty="0">
                <a:solidFill>
                  <a:srgbClr val="3BB6EE"/>
                </a:solidFill>
                <a:effectLst/>
                <a:latin typeface="Century Gothic" panose="020B0502020202020204" pitchFamily="34" charset="0"/>
                <a:cs typeface="Calibri" panose="020F0502020204030204" pitchFamily="34" charset="0"/>
              </a:rPr>
              <a:t>3.</a:t>
            </a:r>
            <a:r>
              <a:rPr lang="en-US" altLang="zh-TW" sz="1400" dirty="0">
                <a:solidFill>
                  <a:srgbClr val="3BB6EE"/>
                </a:solidFill>
                <a:effectLst/>
                <a:cs typeface="Calibri" panose="020F0502020204030204" pitchFamily="34" charset="0"/>
              </a:rPr>
              <a:t> </a:t>
            </a:r>
            <a:r>
              <a:rPr lang="zh-TW" altLang="en-US" sz="1400" dirty="0">
                <a:solidFill>
                  <a:srgbClr val="3BB6EE"/>
                </a:solidFill>
                <a:effectLst/>
                <a:cs typeface="Calibri" panose="020F0502020204030204" pitchFamily="34" charset="0"/>
              </a:rPr>
              <a:t>上海葡萄王 </a:t>
            </a:r>
            <a:r>
              <a:rPr lang="en-US" altLang="zh-TW" sz="1050" dirty="0">
                <a:solidFill>
                  <a:srgbClr val="3BB6EE"/>
                </a:solidFill>
                <a:effectLst/>
                <a:cs typeface="Calibri" panose="020F0502020204030204" pitchFamily="34" charset="0"/>
              </a:rPr>
              <a:t>(</a:t>
            </a:r>
            <a:r>
              <a:rPr lang="zh-TW" altLang="en-US" sz="1050" dirty="0">
                <a:solidFill>
                  <a:srgbClr val="3BB6EE"/>
                </a:solidFill>
                <a:effectLst/>
                <a:cs typeface="Calibri" panose="020F0502020204030204" pitchFamily="34" charset="0"/>
              </a:rPr>
              <a:t>持股</a:t>
            </a:r>
            <a:r>
              <a:rPr lang="en-US" altLang="zh-TW" sz="1050" dirty="0">
                <a:solidFill>
                  <a:srgbClr val="3BB6EE"/>
                </a:solidFill>
                <a:effectLst/>
                <a:cs typeface="Calibri" panose="020F0502020204030204" pitchFamily="34" charset="0"/>
              </a:rPr>
              <a:t>100%)</a:t>
            </a:r>
            <a:endParaRPr lang="zh-TW" altLang="en-US" sz="1050" dirty="0">
              <a:solidFill>
                <a:srgbClr val="3BB6EE"/>
              </a:solidFill>
              <a:effectLst/>
              <a:cs typeface="Calibri" panose="020F0502020204030204" pitchFamily="34" charset="0"/>
            </a:endParaRPr>
          </a:p>
        </p:txBody>
      </p:sp>
      <p:sp>
        <p:nvSpPr>
          <p:cNvPr id="49" name="矩形 48"/>
          <p:cNvSpPr/>
          <p:nvPr/>
        </p:nvSpPr>
        <p:spPr>
          <a:xfrm>
            <a:off x="424054" y="3898669"/>
            <a:ext cx="2334649" cy="307777"/>
          </a:xfrm>
          <a:prstGeom prst="rect">
            <a:avLst/>
          </a:prstGeom>
        </p:spPr>
        <p:txBody>
          <a:bodyPr wrap="square">
            <a:spAutoFit/>
          </a:bodyPr>
          <a:lstStyle/>
          <a:p>
            <a:pPr algn="ctr"/>
            <a:r>
              <a:rPr lang="zh-TW" altLang="en-US" b="1" dirty="0">
                <a:solidFill>
                  <a:srgbClr val="3BB6EE"/>
                </a:solidFill>
                <a:latin typeface="微軟正黑體" panose="020B0604030504040204" pitchFamily="34" charset="-120"/>
                <a:ea typeface="微軟正黑體" panose="020B0604030504040204" pitchFamily="34" charset="-120"/>
              </a:rPr>
              <a:t>中國</a:t>
            </a:r>
            <a:r>
              <a:rPr lang="en-US" altLang="zh-TW" b="1" dirty="0">
                <a:solidFill>
                  <a:srgbClr val="3BB6EE"/>
                </a:solidFill>
              </a:rPr>
              <a:t> ODM &amp; OEM</a:t>
            </a:r>
            <a:r>
              <a:rPr lang="zh-TW" altLang="en-US" b="1" dirty="0">
                <a:solidFill>
                  <a:srgbClr val="3BB6EE"/>
                </a:solidFill>
                <a:latin typeface="微軟正黑體" panose="020B0604030504040204" pitchFamily="34" charset="-120"/>
                <a:ea typeface="微軟正黑體" panose="020B0604030504040204" pitchFamily="34" charset="-120"/>
              </a:rPr>
              <a:t>業務</a:t>
            </a:r>
          </a:p>
        </p:txBody>
      </p:sp>
      <p:sp>
        <p:nvSpPr>
          <p:cNvPr id="53" name="矩形 52"/>
          <p:cNvSpPr/>
          <p:nvPr/>
        </p:nvSpPr>
        <p:spPr>
          <a:xfrm>
            <a:off x="648470" y="4216697"/>
            <a:ext cx="3470020" cy="338554"/>
          </a:xfrm>
          <a:prstGeom prst="rect">
            <a:avLst/>
          </a:prstGeom>
        </p:spPr>
        <p:txBody>
          <a:bodyPr wrap="square">
            <a:spAutoFit/>
          </a:bodyPr>
          <a:lstStyle/>
          <a:p>
            <a:r>
              <a:rPr lang="zh-TW" altLang="en-US" sz="800" i="1" dirty="0">
                <a:latin typeface="微軟正黑體" panose="020B0604030504040204" pitchFamily="34" charset="-120"/>
                <a:ea typeface="微軟正黑體" panose="020B0604030504040204" pitchFamily="34" charset="-120"/>
                <a:cs typeface="Arial Unicode MS" panose="020B0604020202020204" pitchFamily="34" charset="-120"/>
              </a:rPr>
              <a:t>中國生產據點，</a:t>
            </a:r>
            <a:endParaRPr lang="en-US" altLang="zh-TW" sz="800" i="1" dirty="0">
              <a:latin typeface="微軟正黑體" panose="020B0604030504040204" pitchFamily="34" charset="-120"/>
              <a:ea typeface="微軟正黑體" panose="020B0604030504040204" pitchFamily="34" charset="-120"/>
              <a:cs typeface="Arial Unicode MS" panose="020B0604020202020204" pitchFamily="34" charset="-120"/>
            </a:endParaRPr>
          </a:p>
          <a:p>
            <a:r>
              <a:rPr lang="zh-TW" altLang="en-US" sz="800" i="1" dirty="0">
                <a:latin typeface="微軟正黑體" panose="020B0604030504040204" pitchFamily="34" charset="-120"/>
                <a:ea typeface="微軟正黑體" panose="020B0604030504040204" pitchFamily="34" charset="-120"/>
                <a:cs typeface="Arial Unicode MS" panose="020B0604020202020204" pitchFamily="34" charset="-120"/>
              </a:rPr>
              <a:t>著重於本地及國際保健食品</a:t>
            </a:r>
            <a:r>
              <a:rPr lang="en-US" altLang="zh-TW" sz="800" i="1" dirty="0">
                <a:latin typeface="微軟正黑體" panose="020B0604030504040204" pitchFamily="34" charset="-120"/>
                <a:ea typeface="微軟正黑體" panose="020B0604030504040204" pitchFamily="34" charset="-120"/>
                <a:cs typeface="Arial Unicode MS" panose="020B0604020202020204" pitchFamily="34" charset="-120"/>
              </a:rPr>
              <a:t>ODM</a:t>
            </a:r>
            <a:r>
              <a:rPr lang="zh-TW" altLang="en-US" sz="800" i="1" dirty="0">
                <a:latin typeface="微軟正黑體" panose="020B0604030504040204" pitchFamily="34" charset="-120"/>
                <a:ea typeface="微軟正黑體" panose="020B0604030504040204" pitchFamily="34" charset="-120"/>
                <a:cs typeface="Arial Unicode MS" panose="020B0604020202020204" pitchFamily="34" charset="-120"/>
              </a:rPr>
              <a:t>＆</a:t>
            </a:r>
            <a:r>
              <a:rPr lang="en-US" altLang="zh-TW" sz="800" i="1" dirty="0">
                <a:latin typeface="微軟正黑體" panose="020B0604030504040204" pitchFamily="34" charset="-120"/>
                <a:ea typeface="微軟正黑體" panose="020B0604030504040204" pitchFamily="34" charset="-120"/>
                <a:cs typeface="Arial Unicode MS" panose="020B0604020202020204" pitchFamily="34" charset="-120"/>
              </a:rPr>
              <a:t>OEM</a:t>
            </a:r>
            <a:r>
              <a:rPr lang="zh-TW" altLang="en-US" sz="800" i="1" dirty="0">
                <a:latin typeface="微軟正黑體" panose="020B0604030504040204" pitchFamily="34" charset="-120"/>
                <a:ea typeface="微軟正黑體" panose="020B0604030504040204" pitchFamily="34" charset="-120"/>
                <a:cs typeface="Arial Unicode MS" panose="020B0604020202020204" pitchFamily="34" charset="-120"/>
              </a:rPr>
              <a:t>業務</a:t>
            </a:r>
            <a:endParaRPr lang="en-US" altLang="zh-TW" sz="800" i="1"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51" name="標題 1"/>
          <p:cNvSpPr txBox="1">
            <a:spLocks/>
          </p:cNvSpPr>
          <p:nvPr/>
        </p:nvSpPr>
        <p:spPr>
          <a:xfrm>
            <a:off x="521550" y="267494"/>
            <a:ext cx="7920880" cy="367550"/>
          </a:xfrm>
          <a:prstGeom prst="rect">
            <a:avLst/>
          </a:prstGeom>
        </p:spPr>
        <p:txBody>
          <a:bodyPr/>
          <a:lstStyle>
            <a:lvl1pPr algn="l" defTabSz="914378" rtl="0" eaLnBrk="1" latinLnBrk="0" hangingPunct="1">
              <a:spcBef>
                <a:spcPct val="0"/>
              </a:spcBef>
              <a:buNone/>
              <a:defRPr sz="3200" b="1" kern="1200">
                <a:solidFill>
                  <a:schemeClr val="tx1"/>
                </a:solidFill>
                <a:latin typeface="微軟正黑體" pitchFamily="34" charset="-120"/>
                <a:ea typeface="微軟正黑體" pitchFamily="34" charset="-120"/>
                <a:cs typeface="+mj-cs"/>
              </a:defRPr>
            </a:lvl1pPr>
          </a:lstStyle>
          <a:p>
            <a:r>
              <a:rPr lang="zh-TW" altLang="en-US" sz="2800" dirty="0">
                <a:ln w="3175">
                  <a:noFill/>
                </a:ln>
                <a:latin typeface="Calibri" panose="020F0502020204030204" pitchFamily="34" charset="0"/>
                <a:cs typeface="Calibri" panose="020F0502020204030204" pitchFamily="34" charset="0"/>
              </a:rPr>
              <a:t>葡萄王生技三大核心事業體</a:t>
            </a:r>
          </a:p>
        </p:txBody>
      </p:sp>
      <p:sp>
        <p:nvSpPr>
          <p:cNvPr id="27" name="文字方塊 26">
            <a:extLst>
              <a:ext uri="{FF2B5EF4-FFF2-40B4-BE49-F238E27FC236}">
                <a16:creationId xmlns:a16="http://schemas.microsoft.com/office/drawing/2014/main" id="{2A892636-6D70-B04C-B928-C68A89E4EDD9}"/>
              </a:ext>
            </a:extLst>
          </p:cNvPr>
          <p:cNvSpPr txBox="1"/>
          <p:nvPr/>
        </p:nvSpPr>
        <p:spPr>
          <a:xfrm>
            <a:off x="3857294" y="2539850"/>
            <a:ext cx="1132354" cy="807911"/>
          </a:xfrm>
          <a:prstGeom prst="rect">
            <a:avLst/>
          </a:prstGeom>
          <a:noFill/>
        </p:spPr>
        <p:txBody>
          <a:bodyPr wrap="none" lIns="68576" tIns="34289" rIns="68576" bIns="34289" rtlCol="0" anchor="ctr">
            <a:spAutoFit/>
          </a:bodyPr>
          <a:lstStyle>
            <a:defPPr>
              <a:defRPr lang="zh-TW"/>
            </a:defPPr>
            <a:lvl1pPr algn="ctr">
              <a:defRPr b="1">
                <a:latin typeface="+mj-lt"/>
                <a:ea typeface="微軟正黑體" panose="020B0604030504040204" pitchFamily="34" charset="-120"/>
              </a:defRPr>
            </a:lvl1pPr>
          </a:lstStyle>
          <a:p>
            <a:r>
              <a:rPr lang="en-US" altLang="zh-TW" sz="2400" dirty="0">
                <a:latin typeface="Century Gothic" panose="020B0502020202020204" pitchFamily="34" charset="0"/>
              </a:rPr>
              <a:t>NT$ </a:t>
            </a:r>
          </a:p>
          <a:p>
            <a:r>
              <a:rPr lang="en-US" altLang="zh-TW" sz="2400" dirty="0">
                <a:latin typeface="Century Gothic" panose="020B0502020202020204" pitchFamily="34" charset="0"/>
              </a:rPr>
              <a:t>2.35bn</a:t>
            </a:r>
            <a:endParaRPr lang="zh-TW" altLang="en-US" sz="2400" dirty="0">
              <a:latin typeface="Century Gothic" panose="020B0502020202020204" pitchFamily="34" charset="0"/>
            </a:endParaRPr>
          </a:p>
        </p:txBody>
      </p:sp>
      <p:sp>
        <p:nvSpPr>
          <p:cNvPr id="28" name="文字方塊 27">
            <a:extLst>
              <a:ext uri="{FF2B5EF4-FFF2-40B4-BE49-F238E27FC236}">
                <a16:creationId xmlns:a16="http://schemas.microsoft.com/office/drawing/2014/main" id="{2A892636-6D70-B04C-B928-C68A89E4EDD9}"/>
              </a:ext>
            </a:extLst>
          </p:cNvPr>
          <p:cNvSpPr txBox="1"/>
          <p:nvPr/>
        </p:nvSpPr>
        <p:spPr>
          <a:xfrm>
            <a:off x="6977234" y="2482575"/>
            <a:ext cx="1132354" cy="807911"/>
          </a:xfrm>
          <a:prstGeom prst="rect">
            <a:avLst/>
          </a:prstGeom>
          <a:noFill/>
        </p:spPr>
        <p:txBody>
          <a:bodyPr wrap="none" lIns="68576" tIns="34289" rIns="68576" bIns="34289" rtlCol="0" anchor="ctr">
            <a:spAutoFit/>
          </a:bodyPr>
          <a:lstStyle>
            <a:defPPr>
              <a:defRPr lang="zh-TW"/>
            </a:defPPr>
            <a:lvl1pPr algn="ctr">
              <a:defRPr b="1">
                <a:latin typeface="+mj-lt"/>
                <a:ea typeface="微軟正黑體" panose="020B0604030504040204" pitchFamily="34" charset="-120"/>
              </a:defRPr>
            </a:lvl1pPr>
          </a:lstStyle>
          <a:p>
            <a:r>
              <a:rPr lang="en-US" altLang="zh-TW" sz="2400" dirty="0">
                <a:latin typeface="Century Gothic" panose="020B0502020202020204" pitchFamily="34" charset="0"/>
              </a:rPr>
              <a:t>NT$ </a:t>
            </a:r>
          </a:p>
          <a:p>
            <a:r>
              <a:rPr lang="en-US" altLang="zh-TW" sz="2400" dirty="0">
                <a:latin typeface="Century Gothic" panose="020B0502020202020204" pitchFamily="34" charset="0"/>
              </a:rPr>
              <a:t>0.26bn</a:t>
            </a:r>
            <a:endParaRPr lang="zh-TW" altLang="en-US" sz="2400" dirty="0">
              <a:latin typeface="Century Gothic" panose="020B0502020202020204" pitchFamily="34" charset="0"/>
            </a:endParaRPr>
          </a:p>
        </p:txBody>
      </p:sp>
      <p:sp>
        <p:nvSpPr>
          <p:cNvPr id="2" name="文字方塊 1">
            <a:extLst>
              <a:ext uri="{FF2B5EF4-FFF2-40B4-BE49-F238E27FC236}">
                <a16:creationId xmlns:a16="http://schemas.microsoft.com/office/drawing/2014/main" id="{C0E87A26-ED62-42E9-AC3F-20D196E1B22B}"/>
              </a:ext>
            </a:extLst>
          </p:cNvPr>
          <p:cNvSpPr txBox="1"/>
          <p:nvPr/>
        </p:nvSpPr>
        <p:spPr>
          <a:xfrm>
            <a:off x="6786106" y="4398197"/>
            <a:ext cx="1542006" cy="369332"/>
          </a:xfrm>
          <a:prstGeom prst="rect">
            <a:avLst/>
          </a:prstGeom>
          <a:noFill/>
        </p:spPr>
        <p:txBody>
          <a:bodyPr wrap="square" rtlCol="0">
            <a:spAutoFit/>
          </a:bodyPr>
          <a:lstStyle/>
          <a:p>
            <a:r>
              <a:rPr lang="en-US" altLang="zh-TW" sz="1800" b="1" dirty="0">
                <a:solidFill>
                  <a:srgbClr val="002060"/>
                </a:solidFill>
                <a:latin typeface="微軟正黑體" panose="020B0604030504040204" pitchFamily="34" charset="-120"/>
                <a:ea typeface="微軟正黑體" panose="020B0604030504040204" pitchFamily="34" charset="-120"/>
              </a:rPr>
              <a:t>EPS</a:t>
            </a:r>
            <a:r>
              <a:rPr lang="zh-TW" altLang="en-US" sz="1800" b="1" dirty="0">
                <a:solidFill>
                  <a:srgbClr val="002060"/>
                </a:solidFill>
                <a:latin typeface="微軟正黑體" panose="020B0604030504040204" pitchFamily="34" charset="-120"/>
                <a:ea typeface="微軟正黑體" panose="020B0604030504040204" pitchFamily="34" charset="-120"/>
              </a:rPr>
              <a:t>：</a:t>
            </a:r>
            <a:r>
              <a:rPr lang="en-US" altLang="zh-TW" sz="1800" b="1" dirty="0">
                <a:solidFill>
                  <a:srgbClr val="002060"/>
                </a:solidFill>
                <a:latin typeface="微軟正黑體" panose="020B0604030504040204" pitchFamily="34" charset="-120"/>
                <a:ea typeface="微軟正黑體" panose="020B0604030504040204" pitchFamily="34" charset="-120"/>
              </a:rPr>
              <a:t>1.74</a:t>
            </a:r>
            <a:r>
              <a:rPr lang="zh-TW" altLang="en-US" sz="1800" b="1" dirty="0">
                <a:solidFill>
                  <a:srgbClr val="002060"/>
                </a:solidFill>
                <a:latin typeface="微軟正黑體" panose="020B0604030504040204" pitchFamily="34" charset="-120"/>
                <a:ea typeface="微軟正黑體" panose="020B0604030504040204" pitchFamily="34" charset="-120"/>
              </a:rPr>
              <a:t>元</a:t>
            </a:r>
          </a:p>
        </p:txBody>
      </p:sp>
      <p:graphicFrame>
        <p:nvGraphicFramePr>
          <p:cNvPr id="43" name="圖表 42"/>
          <p:cNvGraphicFramePr>
            <a:graphicFrameLocks/>
          </p:cNvGraphicFramePr>
          <p:nvPr>
            <p:extLst>
              <p:ext uri="{D42A27DB-BD31-4B8C-83A1-F6EECF244321}">
                <p14:modId xmlns:p14="http://schemas.microsoft.com/office/powerpoint/2010/main" val="894536607"/>
              </p:ext>
            </p:extLst>
          </p:nvPr>
        </p:nvGraphicFramePr>
        <p:xfrm>
          <a:off x="2754684" y="51470"/>
          <a:ext cx="3689524" cy="50405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圖表 53"/>
          <p:cNvGraphicFramePr>
            <a:graphicFrameLocks/>
          </p:cNvGraphicFramePr>
          <p:nvPr>
            <p:extLst>
              <p:ext uri="{D42A27DB-BD31-4B8C-83A1-F6EECF244321}">
                <p14:modId xmlns:p14="http://schemas.microsoft.com/office/powerpoint/2010/main" val="2702155875"/>
              </p:ext>
            </p:extLst>
          </p:nvPr>
        </p:nvGraphicFramePr>
        <p:xfrm>
          <a:off x="5940152" y="635044"/>
          <a:ext cx="3096344" cy="41689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77489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defTabSz="914400"/>
            <a:r>
              <a:rPr lang="en-US" altLang="zh-TW" sz="2800" dirty="0">
                <a:ln w="3175">
                  <a:noFill/>
                </a:ln>
                <a:latin typeface="Calibri" panose="020F0502020204030204" pitchFamily="34" charset="0"/>
                <a:cs typeface="Calibri" panose="020F0502020204030204" pitchFamily="34" charset="0"/>
              </a:rPr>
              <a:t>2024Q1</a:t>
            </a:r>
            <a:r>
              <a:rPr lang="zh-TW" altLang="en-US" sz="2800" dirty="0">
                <a:ln w="3175">
                  <a:noFill/>
                </a:ln>
                <a:latin typeface="Calibri" panose="020F0502020204030204" pitchFamily="34" charset="0"/>
                <a:cs typeface="Calibri" panose="020F0502020204030204" pitchFamily="34" charset="0"/>
              </a:rPr>
              <a:t>獲利與營收</a:t>
            </a:r>
          </a:p>
        </p:txBody>
      </p:sp>
      <p:sp>
        <p:nvSpPr>
          <p:cNvPr id="2" name="投影片編號版面配置區 1"/>
          <p:cNvSpPr>
            <a:spLocks noGrp="1"/>
          </p:cNvSpPr>
          <p:nvPr>
            <p:ph type="sldNum" sz="quarter" idx="12"/>
          </p:nvPr>
        </p:nvSpPr>
        <p:spPr/>
        <p:txBody>
          <a:bodyPr/>
          <a:lstStyle/>
          <a:p>
            <a:fld id="{5A68E100-9CA6-423E-A624-C6E2F0290C75}" type="slidenum">
              <a:rPr lang="zh-TW" altLang="en-US" smtClean="0">
                <a:solidFill>
                  <a:prstClr val="white"/>
                </a:solidFill>
              </a:rPr>
              <a:pPr/>
              <a:t>5</a:t>
            </a:fld>
            <a:endParaRPr lang="zh-TW" altLang="en-US" dirty="0">
              <a:solidFill>
                <a:prstClr val="white"/>
              </a:solidFill>
            </a:endParaRPr>
          </a:p>
        </p:txBody>
      </p:sp>
      <p:graphicFrame>
        <p:nvGraphicFramePr>
          <p:cNvPr id="12" name="圖表 11"/>
          <p:cNvGraphicFramePr/>
          <p:nvPr>
            <p:extLst>
              <p:ext uri="{D42A27DB-BD31-4B8C-83A1-F6EECF244321}">
                <p14:modId xmlns:p14="http://schemas.microsoft.com/office/powerpoint/2010/main" val="2306596623"/>
              </p:ext>
            </p:extLst>
          </p:nvPr>
        </p:nvGraphicFramePr>
        <p:xfrm>
          <a:off x="4644008" y="1353810"/>
          <a:ext cx="4104456" cy="3162156"/>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方塊 2"/>
          <p:cNvSpPr txBox="1"/>
          <p:nvPr/>
        </p:nvSpPr>
        <p:spPr>
          <a:xfrm>
            <a:off x="516416" y="1072465"/>
            <a:ext cx="902811" cy="307777"/>
          </a:xfrm>
          <a:prstGeom prst="rect">
            <a:avLst/>
          </a:prstGeom>
          <a:noFill/>
        </p:spPr>
        <p:txBody>
          <a:bodyPr wrap="none" rtlCol="0">
            <a:spAutoFit/>
          </a:bodyPr>
          <a:lstStyle/>
          <a:p>
            <a:r>
              <a:rPr lang="zh-TW" altLang="en-US" b="1" dirty="0">
                <a:latin typeface="微軟正黑體" pitchFamily="34" charset="-120"/>
                <a:ea typeface="微軟正黑體" pitchFamily="34" charset="-120"/>
              </a:rPr>
              <a:t>單位：元</a:t>
            </a:r>
          </a:p>
        </p:txBody>
      </p:sp>
      <p:graphicFrame>
        <p:nvGraphicFramePr>
          <p:cNvPr id="9" name="圖表 8"/>
          <p:cNvGraphicFramePr/>
          <p:nvPr>
            <p:extLst>
              <p:ext uri="{D42A27DB-BD31-4B8C-83A1-F6EECF244321}">
                <p14:modId xmlns:p14="http://schemas.microsoft.com/office/powerpoint/2010/main" val="2196316776"/>
              </p:ext>
            </p:extLst>
          </p:nvPr>
        </p:nvGraphicFramePr>
        <p:xfrm>
          <a:off x="547936" y="1355998"/>
          <a:ext cx="3592016" cy="3159968"/>
        </p:xfrm>
        <a:graphic>
          <a:graphicData uri="http://schemas.openxmlformats.org/drawingml/2006/chart">
            <c:chart xmlns:c="http://schemas.openxmlformats.org/drawingml/2006/chart" xmlns:r="http://schemas.openxmlformats.org/officeDocument/2006/relationships" r:id="rId4"/>
          </a:graphicData>
        </a:graphic>
      </p:graphicFrame>
      <p:sp>
        <p:nvSpPr>
          <p:cNvPr id="10" name="文字方塊 9"/>
          <p:cNvSpPr txBox="1"/>
          <p:nvPr/>
        </p:nvSpPr>
        <p:spPr>
          <a:xfrm>
            <a:off x="4586856" y="1079170"/>
            <a:ext cx="1082348" cy="307777"/>
          </a:xfrm>
          <a:prstGeom prst="rect">
            <a:avLst/>
          </a:prstGeom>
          <a:noFill/>
        </p:spPr>
        <p:txBody>
          <a:bodyPr wrap="none" rtlCol="0">
            <a:spAutoFit/>
          </a:bodyPr>
          <a:lstStyle/>
          <a:p>
            <a:r>
              <a:rPr lang="zh-TW" altLang="en-US" b="1" dirty="0">
                <a:latin typeface="微軟正黑體" pitchFamily="34" charset="-120"/>
                <a:ea typeface="微軟正黑體" pitchFamily="34" charset="-120"/>
              </a:rPr>
              <a:t>單位：百萬</a:t>
            </a:r>
          </a:p>
        </p:txBody>
      </p:sp>
      <p:sp>
        <p:nvSpPr>
          <p:cNvPr id="13" name="矩形 12"/>
          <p:cNvSpPr/>
          <p:nvPr/>
        </p:nvSpPr>
        <p:spPr>
          <a:xfrm>
            <a:off x="6565053" y="1338252"/>
            <a:ext cx="790601" cy="357790"/>
          </a:xfrm>
          <a:prstGeom prst="rect">
            <a:avLst/>
          </a:prstGeom>
        </p:spPr>
        <p:txBody>
          <a:bodyPr wrap="none">
            <a:spAutoFit/>
          </a:bodyPr>
          <a:lstStyle/>
          <a:p>
            <a:r>
              <a:rPr lang="en-US" altLang="zh-TW" sz="1725" b="1" dirty="0">
                <a:solidFill>
                  <a:srgbClr val="FF0000"/>
                </a:solidFill>
                <a:cs typeface="Calibri" panose="020F0502020204030204" pitchFamily="34" charset="0"/>
              </a:rPr>
              <a:t>+5.8% </a:t>
            </a:r>
            <a:endParaRPr lang="zh-TW" altLang="en-US" sz="1725" b="1" dirty="0">
              <a:solidFill>
                <a:srgbClr val="FF0000"/>
              </a:solidFill>
              <a:cs typeface="Calibri" panose="020F0502020204030204" pitchFamily="34" charset="0"/>
            </a:endParaRPr>
          </a:p>
        </p:txBody>
      </p:sp>
      <p:sp>
        <p:nvSpPr>
          <p:cNvPr id="18" name="文字方塊 17">
            <a:extLst>
              <a:ext uri="{FF2B5EF4-FFF2-40B4-BE49-F238E27FC236}">
                <a16:creationId xmlns:a16="http://schemas.microsoft.com/office/drawing/2014/main" id="{A8D01323-9E4F-4951-A556-8130F4C07CC6}"/>
              </a:ext>
            </a:extLst>
          </p:cNvPr>
          <p:cNvSpPr txBox="1"/>
          <p:nvPr/>
        </p:nvSpPr>
        <p:spPr>
          <a:xfrm>
            <a:off x="2843807" y="1351528"/>
            <a:ext cx="847199" cy="253914"/>
          </a:xfrm>
          <a:prstGeom prst="rect">
            <a:avLst/>
          </a:prstGeom>
          <a:noFill/>
        </p:spPr>
        <p:txBody>
          <a:bodyPr wrap="square" lIns="68576" tIns="34289" rIns="68576" bIns="34289" rtlCol="0">
            <a:spAutoFit/>
          </a:bodyPr>
          <a:lstStyle>
            <a:defPPr>
              <a:defRPr lang="zh-TW"/>
            </a:defPPr>
            <a:lvl1pPr algn="ctr">
              <a:defRPr b="1">
                <a:latin typeface="+mj-lt"/>
                <a:ea typeface="微軟正黑體" panose="020B0604030504040204" pitchFamily="34" charset="-120"/>
              </a:defRPr>
            </a:lvl1pPr>
          </a:lstStyle>
          <a:p>
            <a:r>
              <a:rPr lang="en-US" altLang="zh-TW" sz="1200" dirty="0">
                <a:solidFill>
                  <a:srgbClr val="0070C0"/>
                </a:solidFill>
                <a:latin typeface="+mn-lt"/>
                <a:ea typeface="Microsoft JhengHei Light" panose="020B0304030504040204" pitchFamily="34" charset="-120"/>
                <a:cs typeface="Calibri" panose="020F0502020204030204" pitchFamily="34" charset="0"/>
              </a:rPr>
              <a:t>-0.15</a:t>
            </a:r>
            <a:r>
              <a:rPr lang="zh-TW" altLang="en-US" sz="1200" dirty="0">
                <a:solidFill>
                  <a:srgbClr val="0070C0"/>
                </a:solidFill>
                <a:latin typeface="+mn-lt"/>
                <a:ea typeface="Microsoft JhengHei Light" panose="020B0304030504040204" pitchFamily="34" charset="-120"/>
                <a:cs typeface="Calibri" panose="020F0502020204030204" pitchFamily="34" charset="0"/>
              </a:rPr>
              <a:t>元</a:t>
            </a:r>
            <a:endParaRPr lang="en-US" altLang="zh-TW" sz="1200" dirty="0">
              <a:solidFill>
                <a:srgbClr val="0070C0"/>
              </a:solidFill>
              <a:latin typeface="+mn-lt"/>
              <a:ea typeface="Microsoft JhengHei Light" panose="020B0304030504040204" pitchFamily="34" charset="-120"/>
              <a:cs typeface="Calibri" panose="020F0502020204030204" pitchFamily="34" charset="0"/>
            </a:endParaRPr>
          </a:p>
        </p:txBody>
      </p:sp>
      <p:sp>
        <p:nvSpPr>
          <p:cNvPr id="19" name="文字方塊 18">
            <a:extLst>
              <a:ext uri="{FF2B5EF4-FFF2-40B4-BE49-F238E27FC236}">
                <a16:creationId xmlns:a16="http://schemas.microsoft.com/office/drawing/2014/main" id="{A8D01323-9E4F-4951-A556-8130F4C07CC6}"/>
              </a:ext>
            </a:extLst>
          </p:cNvPr>
          <p:cNvSpPr txBox="1"/>
          <p:nvPr/>
        </p:nvSpPr>
        <p:spPr>
          <a:xfrm>
            <a:off x="7037718" y="3012041"/>
            <a:ext cx="463901" cy="223136"/>
          </a:xfrm>
          <a:prstGeom prst="rect">
            <a:avLst/>
          </a:prstGeom>
          <a:noFill/>
        </p:spPr>
        <p:txBody>
          <a:bodyPr wrap="none" lIns="68576" tIns="34289" rIns="68576" bIns="34289" rtlCol="0">
            <a:spAutoFit/>
          </a:bodyPr>
          <a:lstStyle>
            <a:defPPr>
              <a:defRPr lang="zh-TW"/>
            </a:defPPr>
            <a:lvl1pPr algn="ctr">
              <a:defRPr b="1">
                <a:latin typeface="+mj-lt"/>
                <a:ea typeface="微軟正黑體" panose="020B0604030504040204" pitchFamily="34" charset="-120"/>
              </a:defRPr>
            </a:lvl1pPr>
          </a:lstStyle>
          <a:p>
            <a:pPr algn="l"/>
            <a:r>
              <a:rPr lang="en-US" altLang="zh-TW" sz="1000" dirty="0">
                <a:solidFill>
                  <a:srgbClr val="0070C0"/>
                </a:solidFill>
                <a:latin typeface="+mn-lt"/>
                <a:ea typeface="+mn-ea"/>
                <a:cs typeface="Calibri" panose="020F0502020204030204" pitchFamily="34" charset="0"/>
              </a:rPr>
              <a:t>-0.5% </a:t>
            </a:r>
          </a:p>
        </p:txBody>
      </p:sp>
      <p:sp>
        <p:nvSpPr>
          <p:cNvPr id="20" name="文字方塊 19">
            <a:extLst>
              <a:ext uri="{FF2B5EF4-FFF2-40B4-BE49-F238E27FC236}">
                <a16:creationId xmlns:a16="http://schemas.microsoft.com/office/drawing/2014/main" id="{A8D01323-9E4F-4951-A556-8130F4C07CC6}"/>
              </a:ext>
            </a:extLst>
          </p:cNvPr>
          <p:cNvSpPr txBox="1"/>
          <p:nvPr/>
        </p:nvSpPr>
        <p:spPr>
          <a:xfrm>
            <a:off x="7483239" y="3012041"/>
            <a:ext cx="620996" cy="223136"/>
          </a:xfrm>
          <a:prstGeom prst="rect">
            <a:avLst/>
          </a:prstGeom>
          <a:noFill/>
        </p:spPr>
        <p:txBody>
          <a:bodyPr wrap="square" lIns="68576" tIns="34289" rIns="68576" bIns="34289" rtlCol="0">
            <a:spAutoFit/>
          </a:bodyPr>
          <a:lstStyle>
            <a:defPPr>
              <a:defRPr lang="zh-TW"/>
            </a:defPPr>
            <a:lvl1pPr algn="ctr">
              <a:defRPr b="1">
                <a:latin typeface="+mj-lt"/>
                <a:ea typeface="微軟正黑體" panose="020B0604030504040204" pitchFamily="34" charset="-120"/>
              </a:defRPr>
            </a:lvl1pPr>
          </a:lstStyle>
          <a:p>
            <a:pPr algn="l"/>
            <a:r>
              <a:rPr lang="en-US" altLang="zh-TW" sz="1000" dirty="0">
                <a:solidFill>
                  <a:srgbClr val="FF0000"/>
                </a:solidFill>
                <a:latin typeface="+mn-lt"/>
                <a:ea typeface="+mn-ea"/>
                <a:cs typeface="Calibri" panose="020F0502020204030204" pitchFamily="34" charset="0"/>
              </a:rPr>
              <a:t>+85.6%</a:t>
            </a:r>
          </a:p>
        </p:txBody>
      </p:sp>
      <p:sp>
        <p:nvSpPr>
          <p:cNvPr id="21" name="文字方塊 20">
            <a:extLst>
              <a:ext uri="{FF2B5EF4-FFF2-40B4-BE49-F238E27FC236}">
                <a16:creationId xmlns:a16="http://schemas.microsoft.com/office/drawing/2014/main" id="{A8D01323-9E4F-4951-A556-8130F4C07CC6}"/>
              </a:ext>
            </a:extLst>
          </p:cNvPr>
          <p:cNvSpPr txBox="1"/>
          <p:nvPr/>
        </p:nvSpPr>
        <p:spPr>
          <a:xfrm>
            <a:off x="8078785" y="1696042"/>
            <a:ext cx="463901" cy="223136"/>
          </a:xfrm>
          <a:prstGeom prst="rect">
            <a:avLst/>
          </a:prstGeom>
          <a:noFill/>
        </p:spPr>
        <p:txBody>
          <a:bodyPr wrap="none" lIns="68576" tIns="34289" rIns="68576" bIns="34289" rtlCol="0">
            <a:spAutoFit/>
          </a:bodyPr>
          <a:lstStyle>
            <a:defPPr>
              <a:defRPr lang="zh-TW"/>
            </a:defPPr>
            <a:lvl1pPr algn="ctr">
              <a:defRPr b="1">
                <a:latin typeface="+mj-lt"/>
                <a:ea typeface="微軟正黑體" panose="020B0604030504040204" pitchFamily="34" charset="-120"/>
              </a:defRPr>
            </a:lvl1pPr>
          </a:lstStyle>
          <a:p>
            <a:pPr algn="l"/>
            <a:r>
              <a:rPr lang="en-US" altLang="zh-TW" sz="1000" dirty="0">
                <a:solidFill>
                  <a:srgbClr val="0070C0"/>
                </a:solidFill>
                <a:latin typeface="+mn-lt"/>
                <a:ea typeface="+mn-ea"/>
                <a:cs typeface="Calibri" panose="020F0502020204030204" pitchFamily="34" charset="0"/>
              </a:rPr>
              <a:t>-0.2% </a:t>
            </a:r>
          </a:p>
        </p:txBody>
      </p:sp>
      <p:sp>
        <p:nvSpPr>
          <p:cNvPr id="22" name="文字方塊 21">
            <a:extLst>
              <a:ext uri="{FF2B5EF4-FFF2-40B4-BE49-F238E27FC236}">
                <a16:creationId xmlns:a16="http://schemas.microsoft.com/office/drawing/2014/main" id="{B5D73F3D-F4AC-42D7-944E-A243C33FAE5E}"/>
              </a:ext>
            </a:extLst>
          </p:cNvPr>
          <p:cNvSpPr txBox="1"/>
          <p:nvPr/>
        </p:nvSpPr>
        <p:spPr>
          <a:xfrm>
            <a:off x="6781915" y="764736"/>
            <a:ext cx="883575" cy="338554"/>
          </a:xfrm>
          <a:prstGeom prst="rect">
            <a:avLst/>
          </a:prstGeom>
          <a:noFill/>
        </p:spPr>
        <p:txBody>
          <a:bodyPr wrap="none" rtlCol="0">
            <a:spAutoFit/>
          </a:bodyPr>
          <a:lstStyle/>
          <a:p>
            <a:r>
              <a:rPr lang="en-US" altLang="zh-TW" sz="1600" b="1" dirty="0">
                <a:latin typeface="微軟正黑體" pitchFamily="34" charset="-120"/>
                <a:ea typeface="微軟正黑體" pitchFamily="34" charset="-120"/>
              </a:rPr>
              <a:t>BU</a:t>
            </a:r>
            <a:r>
              <a:rPr lang="zh-TW" altLang="en-US" sz="1600" b="1" dirty="0">
                <a:latin typeface="微軟正黑體" pitchFamily="34" charset="-120"/>
                <a:ea typeface="微軟正黑體" pitchFamily="34" charset="-120"/>
              </a:rPr>
              <a:t>營收</a:t>
            </a:r>
          </a:p>
        </p:txBody>
      </p:sp>
      <p:sp>
        <p:nvSpPr>
          <p:cNvPr id="23" name="文字方塊 22">
            <a:extLst>
              <a:ext uri="{FF2B5EF4-FFF2-40B4-BE49-F238E27FC236}">
                <a16:creationId xmlns:a16="http://schemas.microsoft.com/office/drawing/2014/main" id="{4DD3D640-9A5A-422E-9FF7-BA97440478BA}"/>
              </a:ext>
            </a:extLst>
          </p:cNvPr>
          <p:cNvSpPr txBox="1"/>
          <p:nvPr/>
        </p:nvSpPr>
        <p:spPr>
          <a:xfrm>
            <a:off x="2132777" y="761058"/>
            <a:ext cx="546945" cy="338554"/>
          </a:xfrm>
          <a:prstGeom prst="rect">
            <a:avLst/>
          </a:prstGeom>
          <a:noFill/>
        </p:spPr>
        <p:txBody>
          <a:bodyPr wrap="none" rtlCol="0">
            <a:spAutoFit/>
          </a:bodyPr>
          <a:lstStyle/>
          <a:p>
            <a:r>
              <a:rPr lang="en-US" altLang="zh-TW" sz="1600" b="1" dirty="0">
                <a:latin typeface="微軟正黑體" pitchFamily="34" charset="-120"/>
                <a:ea typeface="微軟正黑體" pitchFamily="34" charset="-120"/>
              </a:rPr>
              <a:t>EPS</a:t>
            </a:r>
            <a:endParaRPr lang="zh-TW" altLang="en-US" sz="1600" b="1" dirty="0">
              <a:latin typeface="微軟正黑體" pitchFamily="34" charset="-120"/>
              <a:ea typeface="微軟正黑體" pitchFamily="34" charset="-120"/>
            </a:endParaRPr>
          </a:p>
        </p:txBody>
      </p:sp>
    </p:spTree>
    <p:extLst>
      <p:ext uri="{BB962C8B-B14F-4D97-AF65-F5344CB8AC3E}">
        <p14:creationId xmlns:p14="http://schemas.microsoft.com/office/powerpoint/2010/main" val="1555122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8516AA81-D706-4625-B2EA-21D2DA209AFA}"/>
              </a:ext>
            </a:extLst>
          </p:cNvPr>
          <p:cNvGraphicFramePr>
            <a:graphicFrameLocks noGrp="1"/>
          </p:cNvGraphicFramePr>
          <p:nvPr>
            <p:extLst>
              <p:ext uri="{D42A27DB-BD31-4B8C-83A1-F6EECF244321}">
                <p14:modId xmlns:p14="http://schemas.microsoft.com/office/powerpoint/2010/main" val="2632683293"/>
              </p:ext>
            </p:extLst>
          </p:nvPr>
        </p:nvGraphicFramePr>
        <p:xfrm>
          <a:off x="611560" y="692298"/>
          <a:ext cx="4752530" cy="4381181"/>
        </p:xfrm>
        <a:graphic>
          <a:graphicData uri="http://schemas.openxmlformats.org/drawingml/2006/table">
            <a:tbl>
              <a:tblPr>
                <a:tableStyleId>{5C22544A-7EE6-4342-B048-85BDC9FD1C3A}</a:tableStyleId>
              </a:tblPr>
              <a:tblGrid>
                <a:gridCol w="1940048">
                  <a:extLst>
                    <a:ext uri="{9D8B030D-6E8A-4147-A177-3AD203B41FA5}">
                      <a16:colId xmlns:a16="http://schemas.microsoft.com/office/drawing/2014/main" val="877952695"/>
                    </a:ext>
                  </a:extLst>
                </a:gridCol>
                <a:gridCol w="539785">
                  <a:extLst>
                    <a:ext uri="{9D8B030D-6E8A-4147-A177-3AD203B41FA5}">
                      <a16:colId xmlns:a16="http://schemas.microsoft.com/office/drawing/2014/main" val="2488491844"/>
                    </a:ext>
                  </a:extLst>
                </a:gridCol>
                <a:gridCol w="539785">
                  <a:extLst>
                    <a:ext uri="{9D8B030D-6E8A-4147-A177-3AD203B41FA5}">
                      <a16:colId xmlns:a16="http://schemas.microsoft.com/office/drawing/2014/main" val="1647372194"/>
                    </a:ext>
                  </a:extLst>
                </a:gridCol>
                <a:gridCol w="539785">
                  <a:extLst>
                    <a:ext uri="{9D8B030D-6E8A-4147-A177-3AD203B41FA5}">
                      <a16:colId xmlns:a16="http://schemas.microsoft.com/office/drawing/2014/main" val="772021234"/>
                    </a:ext>
                  </a:extLst>
                </a:gridCol>
                <a:gridCol w="539785">
                  <a:extLst>
                    <a:ext uri="{9D8B030D-6E8A-4147-A177-3AD203B41FA5}">
                      <a16:colId xmlns:a16="http://schemas.microsoft.com/office/drawing/2014/main" val="113101374"/>
                    </a:ext>
                  </a:extLst>
                </a:gridCol>
                <a:gridCol w="653342">
                  <a:extLst>
                    <a:ext uri="{9D8B030D-6E8A-4147-A177-3AD203B41FA5}">
                      <a16:colId xmlns:a16="http://schemas.microsoft.com/office/drawing/2014/main" val="20006"/>
                    </a:ext>
                  </a:extLst>
                </a:gridCol>
              </a:tblGrid>
              <a:tr h="295276">
                <a:tc>
                  <a:txBody>
                    <a:bodyPr/>
                    <a:lstStyle/>
                    <a:p>
                      <a:pPr marL="0" marR="0" indent="0" algn="l" defTabSz="914378" rtl="0" eaLnBrk="1" fontAlgn="ctr" latinLnBrk="0" hangingPunct="1">
                        <a:lnSpc>
                          <a:spcPct val="100000"/>
                        </a:lnSpc>
                        <a:spcBef>
                          <a:spcPts val="0"/>
                        </a:spcBef>
                        <a:spcAft>
                          <a:spcPts val="0"/>
                        </a:spcAft>
                        <a:buClrTx/>
                        <a:buSzTx/>
                        <a:buFontTx/>
                        <a:buNone/>
                        <a:tabLst/>
                        <a:defRPr/>
                      </a:pPr>
                      <a:r>
                        <a:rPr lang="en-US" altLang="zh-TW" sz="1200" b="1" u="none" strike="noStrike" dirty="0">
                          <a:solidFill>
                            <a:schemeClr val="bg1"/>
                          </a:solidFill>
                          <a:effectLst/>
                          <a:latin typeface="Century Gothic" panose="020B0502020202020204" pitchFamily="34" charset="0"/>
                        </a:rPr>
                        <a:t> </a:t>
                      </a:r>
                      <a:r>
                        <a:rPr lang="en-US" altLang="zh-TW"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a:t>
                      </a:r>
                      <a:r>
                        <a:rPr lang="zh-TW" altLang="en-US"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單位：百萬</a:t>
                      </a:r>
                      <a:r>
                        <a:rPr lang="en-US" altLang="zh-TW"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12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4088" marR="4088" marT="4088" marB="29430" anchor="ctr">
                    <a:solidFill>
                      <a:srgbClr val="E60033"/>
                    </a:solidFill>
                  </a:tcPr>
                </a:tc>
                <a:tc>
                  <a:txBody>
                    <a:bodyPr/>
                    <a:lstStyle/>
                    <a:p>
                      <a:pPr algn="ctr" fontAlgn="ctr"/>
                      <a:r>
                        <a:rPr lang="en-US" sz="1200" b="1" i="0" u="none" strike="noStrike" dirty="0">
                          <a:solidFill>
                            <a:schemeClr val="bg1"/>
                          </a:solidFill>
                          <a:effectLst/>
                          <a:latin typeface="Century Gothic" panose="020B0502020202020204" pitchFamily="34" charset="0"/>
                          <a:ea typeface="新細明體" panose="02020500000000000000" pitchFamily="18" charset="-120"/>
                          <a:cs typeface="Calibri" panose="020F0502020204030204" pitchFamily="34" charset="0"/>
                        </a:rPr>
                        <a:t>2019</a:t>
                      </a:r>
                    </a:p>
                  </a:txBody>
                  <a:tcPr marL="4763" marR="4763" marT="4763" marB="0" anchor="ctr">
                    <a:solidFill>
                      <a:srgbClr val="E60033"/>
                    </a:solidFill>
                  </a:tcPr>
                </a:tc>
                <a:tc>
                  <a:txBody>
                    <a:bodyPr/>
                    <a:lstStyle/>
                    <a:p>
                      <a:pPr algn="ctr" fontAlgn="ctr"/>
                      <a:r>
                        <a:rPr lang="en-US" sz="1200" b="1" i="0" u="none" strike="noStrike" dirty="0">
                          <a:solidFill>
                            <a:schemeClr val="bg1"/>
                          </a:solidFill>
                          <a:effectLst/>
                          <a:latin typeface="Century Gothic" panose="020B0502020202020204" pitchFamily="34" charset="0"/>
                          <a:ea typeface="新細明體" panose="02020500000000000000" pitchFamily="18" charset="-120"/>
                          <a:cs typeface="Calibri" panose="020F0502020204030204" pitchFamily="34" charset="0"/>
                        </a:rPr>
                        <a:t>2020</a:t>
                      </a:r>
                    </a:p>
                  </a:txBody>
                  <a:tcPr marL="4763" marR="4763" marT="4763" marB="0" anchor="ctr">
                    <a:solidFill>
                      <a:srgbClr val="E60033"/>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2021</a:t>
                      </a:r>
                    </a:p>
                  </a:txBody>
                  <a:tcPr marL="4763" marR="4763" marT="4763" marB="0" anchor="ctr">
                    <a:solidFill>
                      <a:srgbClr val="E60033"/>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2022</a:t>
                      </a:r>
                    </a:p>
                  </a:txBody>
                  <a:tcPr marL="4763" marR="4763" marT="4763" marB="0" anchor="ctr">
                    <a:solidFill>
                      <a:srgbClr val="E60033"/>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2023</a:t>
                      </a:r>
                    </a:p>
                  </a:txBody>
                  <a:tcPr marL="4763" marR="4763" marT="4763" marB="0" anchor="ctr">
                    <a:solidFill>
                      <a:srgbClr val="E60033"/>
                    </a:solidFill>
                  </a:tcPr>
                </a:tc>
                <a:extLst>
                  <a:ext uri="{0D108BD9-81ED-4DB2-BD59-A6C34878D82A}">
                    <a16:rowId xmlns:a16="http://schemas.microsoft.com/office/drawing/2014/main" val="2817458563"/>
                  </a:ext>
                </a:extLst>
              </a:tr>
              <a:tr h="233964">
                <a:tc>
                  <a:txBody>
                    <a:bodyPr/>
                    <a:lstStyle/>
                    <a:p>
                      <a:pPr algn="l" fontAlgn="ctr"/>
                      <a:r>
                        <a:rPr lang="zh-CN" altLang="en-US" sz="11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營業收入</a:t>
                      </a:r>
                      <a:endParaRPr 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9,239</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9,168</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9,798</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10,391</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10,635</a:t>
                      </a:r>
                    </a:p>
                  </a:txBody>
                  <a:tcPr marL="0" marR="0" marT="0" marB="0" anchor="ctr">
                    <a:solidFill>
                      <a:schemeClr val="bg1">
                        <a:lumMod val="95000"/>
                      </a:schemeClr>
                    </a:solidFill>
                  </a:tcPr>
                </a:tc>
                <a:extLst>
                  <a:ext uri="{0D108BD9-81ED-4DB2-BD59-A6C34878D82A}">
                    <a16:rowId xmlns:a16="http://schemas.microsoft.com/office/drawing/2014/main" val="1488257725"/>
                  </a:ext>
                </a:extLst>
              </a:tr>
              <a:tr h="233964">
                <a:tc>
                  <a:txBody>
                    <a:bodyPr/>
                    <a:lstStyle/>
                    <a:p>
                      <a:pPr algn="l" fontAlgn="ctr"/>
                      <a:r>
                        <a:rPr lang="zh-CN" alt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營業毛利</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7,566</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7,537</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7,855</a:t>
                      </a:r>
                    </a:p>
                  </a:txBody>
                  <a:tcPr marL="0" marR="0" marT="0" marB="0" anchor="ctr">
                    <a:solidFill>
                      <a:schemeClr val="bg1"/>
                    </a:solidFill>
                  </a:tcPr>
                </a:tc>
                <a:tc>
                  <a:txBody>
                    <a:bodyPr/>
                    <a:lstStyle/>
                    <a:p>
                      <a:pPr marL="0" algn="ctr" defTabSz="914400" rtl="0" eaLnBrk="1" fontAlgn="ctr" latinLnBrk="0" hangingPunct="1"/>
                      <a:r>
                        <a:rPr lang="en-US" altLang="zh-TW" sz="1000" b="0" i="0" u="none" strike="noStrike" kern="1200" dirty="0">
                          <a:solidFill>
                            <a:srgbClr val="000000"/>
                          </a:solidFill>
                          <a:effectLst/>
                          <a:latin typeface="+mn-lt"/>
                          <a:ea typeface="+mn-ea"/>
                          <a:cs typeface="+mn-cs"/>
                        </a:rPr>
                        <a:t>8,481</a:t>
                      </a:r>
                    </a:p>
                  </a:txBody>
                  <a:tcPr marL="0" marR="0" marT="0" marB="0" anchor="ctr">
                    <a:solidFill>
                      <a:schemeClr val="bg1"/>
                    </a:solidFill>
                  </a:tcPr>
                </a:tc>
                <a:tc>
                  <a:txBody>
                    <a:bodyPr/>
                    <a:lstStyle/>
                    <a:p>
                      <a:pPr marL="0" algn="ctr" defTabSz="914400" rtl="0" eaLnBrk="1" fontAlgn="ctr" latinLnBrk="0" hangingPunct="1"/>
                      <a:r>
                        <a:rPr lang="en-US" altLang="zh-TW" sz="1000" b="0" i="0" u="none" strike="noStrike" kern="1200" dirty="0">
                          <a:solidFill>
                            <a:srgbClr val="000000"/>
                          </a:solidFill>
                          <a:effectLst/>
                          <a:latin typeface="+mn-lt"/>
                          <a:ea typeface="+mn-ea"/>
                          <a:cs typeface="+mn-cs"/>
                        </a:rPr>
                        <a:t>8,534</a:t>
                      </a:r>
                    </a:p>
                  </a:txBody>
                  <a:tcPr marL="0" marR="0" marT="0" marB="0" anchor="ctr">
                    <a:solidFill>
                      <a:schemeClr val="bg1"/>
                    </a:solidFill>
                  </a:tcPr>
                </a:tc>
                <a:extLst>
                  <a:ext uri="{0D108BD9-81ED-4DB2-BD59-A6C34878D82A}">
                    <a16:rowId xmlns:a16="http://schemas.microsoft.com/office/drawing/2014/main" val="4057422736"/>
                  </a:ext>
                </a:extLst>
              </a:tr>
              <a:tr h="233964">
                <a:tc>
                  <a:txBody>
                    <a:bodyPr/>
                    <a:lstStyle/>
                    <a:p>
                      <a:pPr algn="l" fontAlgn="ctr"/>
                      <a:r>
                        <a:rPr 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營業費用</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(5,231)</a:t>
                      </a:r>
                    </a:p>
                  </a:txBody>
                  <a:tcPr marL="0" marR="0" marT="0" marB="0" anchor="ctr">
                    <a:solidFill>
                      <a:schemeClr val="bg1">
                        <a:lumMod val="95000"/>
                      </a:schemeClr>
                    </a:solidFill>
                  </a:tcPr>
                </a:tc>
                <a:tc>
                  <a:txBody>
                    <a:bodyPr/>
                    <a:lstStyle/>
                    <a:p>
                      <a:pPr algn="ctr" rtl="0" fontAlgn="ctr"/>
                      <a:r>
                        <a:rPr lang="en-US" altLang="zh-TW" sz="1000" b="0" i="0" u="none" strike="noStrike" kern="1200" dirty="0">
                          <a:solidFill>
                            <a:srgbClr val="FF0000"/>
                          </a:solidFill>
                          <a:effectLst/>
                          <a:latin typeface="+mn-lt"/>
                          <a:ea typeface="新細明體" panose="02020500000000000000" pitchFamily="18" charset="-120"/>
                          <a:cs typeface="+mn-cs"/>
                        </a:rPr>
                        <a:t>(5,232)</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FF0000"/>
                          </a:solidFill>
                          <a:effectLst/>
                          <a:latin typeface="+mn-lt"/>
                          <a:ea typeface="新細明體" panose="02020500000000000000" pitchFamily="18" charset="-120"/>
                        </a:rPr>
                        <a:t>(5,543)</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(5,929)</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0" i="0" u="none" strike="noStrike" kern="1200" dirty="0">
                          <a:solidFill>
                            <a:srgbClr val="FF0000"/>
                          </a:solidFill>
                          <a:effectLst/>
                          <a:latin typeface="+mn-lt"/>
                          <a:ea typeface="+mn-ea"/>
                          <a:cs typeface="+mn-cs"/>
                        </a:rPr>
                        <a:t>(6,037)</a:t>
                      </a:r>
                    </a:p>
                  </a:txBody>
                  <a:tcPr marL="0" marR="0" marT="0" marB="0" anchor="ctr">
                    <a:solidFill>
                      <a:schemeClr val="bg1">
                        <a:lumMod val="95000"/>
                      </a:schemeClr>
                    </a:solidFill>
                  </a:tcPr>
                </a:tc>
                <a:extLst>
                  <a:ext uri="{0D108BD9-81ED-4DB2-BD59-A6C34878D82A}">
                    <a16:rowId xmlns:a16="http://schemas.microsoft.com/office/drawing/2014/main" val="1225497007"/>
                  </a:ext>
                </a:extLst>
              </a:tr>
              <a:tr h="233964">
                <a:tc>
                  <a:txBody>
                    <a:bodyPr/>
                    <a:lstStyle/>
                    <a:p>
                      <a:pPr algn="l" fontAlgn="ctr"/>
                      <a:r>
                        <a:rPr lang="zh-CN" alt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營業利益</a:t>
                      </a:r>
                      <a:endParaRPr 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2,335</a:t>
                      </a:r>
                      <a:r>
                        <a:rPr lang="en-US" altLang="zh-TW" sz="1000" b="0" i="0" u="none" strike="noStrike" kern="1200" dirty="0">
                          <a:solidFill>
                            <a:srgbClr val="000000"/>
                          </a:solidFill>
                          <a:effectLst/>
                          <a:latin typeface="+mn-lt"/>
                          <a:ea typeface="新細明體" panose="02020500000000000000" pitchFamily="18" charset="-120"/>
                          <a:cs typeface="+mn-cs"/>
                        </a:rPr>
                        <a:t> </a:t>
                      </a:r>
                    </a:p>
                  </a:txBody>
                  <a:tcPr marL="0" marR="0" marT="0" marB="0" anchor="ctr">
                    <a:solidFill>
                      <a:schemeClr val="bg1"/>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2,305 </a:t>
                      </a:r>
                    </a:p>
                  </a:txBody>
                  <a:tcPr marL="0" marR="0" marT="0" marB="0" anchor="ctr">
                    <a:solidFill>
                      <a:schemeClr val="bg1"/>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2,312</a:t>
                      </a:r>
                    </a:p>
                  </a:txBody>
                  <a:tcPr marL="0" marR="0" marT="0" marB="0" anchor="ctr">
                    <a:solidFill>
                      <a:schemeClr val="bg1"/>
                    </a:solid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2,552</a:t>
                      </a:r>
                    </a:p>
                  </a:txBody>
                  <a:tcPr marL="0" marR="0" marT="0" marB="0" anchor="ctr">
                    <a:solidFill>
                      <a:schemeClr val="bg1"/>
                    </a:solid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2,497</a:t>
                      </a:r>
                    </a:p>
                  </a:txBody>
                  <a:tcPr marL="0" marR="0" marT="0" marB="0" anchor="ctr">
                    <a:solidFill>
                      <a:schemeClr val="bg1"/>
                    </a:solidFill>
                  </a:tcPr>
                </a:tc>
                <a:extLst>
                  <a:ext uri="{0D108BD9-81ED-4DB2-BD59-A6C34878D82A}">
                    <a16:rowId xmlns:a16="http://schemas.microsoft.com/office/drawing/2014/main" val="3251973086"/>
                  </a:ext>
                </a:extLst>
              </a:tr>
              <a:tr h="233964">
                <a:tc>
                  <a:txBody>
                    <a:bodyPr/>
                    <a:lstStyle/>
                    <a:p>
                      <a:pPr algn="l" fontAlgn="ctr"/>
                      <a:r>
                        <a:rPr 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營業外收入及支出</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105</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73</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103</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136</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0" i="0" u="none" strike="noStrike" kern="1200" dirty="0">
                          <a:solidFill>
                            <a:srgbClr val="000000"/>
                          </a:solidFill>
                          <a:effectLst/>
                          <a:latin typeface="+mn-lt"/>
                          <a:ea typeface="+mn-ea"/>
                          <a:cs typeface="+mn-cs"/>
                        </a:rPr>
                        <a:t>164</a:t>
                      </a:r>
                    </a:p>
                  </a:txBody>
                  <a:tcPr marL="0" marR="0" marT="0" marB="0" anchor="ctr">
                    <a:solidFill>
                      <a:schemeClr val="bg1">
                        <a:lumMod val="95000"/>
                      </a:schemeClr>
                    </a:solidFill>
                  </a:tcPr>
                </a:tc>
                <a:extLst>
                  <a:ext uri="{0D108BD9-81ED-4DB2-BD59-A6C34878D82A}">
                    <a16:rowId xmlns:a16="http://schemas.microsoft.com/office/drawing/2014/main" val="207001010"/>
                  </a:ext>
                </a:extLst>
              </a:tr>
              <a:tr h="233964">
                <a:tc>
                  <a:txBody>
                    <a:bodyPr/>
                    <a:lstStyle/>
                    <a:p>
                      <a:pPr algn="l" fontAlgn="ctr"/>
                      <a:r>
                        <a:rPr lang="zh-CN" alt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稅前淨利</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2,440 </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2,378 </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2,415</a:t>
                      </a:r>
                    </a:p>
                  </a:txBody>
                  <a:tcPr marL="0" marR="0" marT="0" marB="0" anchor="ctr">
                    <a:solidFill>
                      <a:schemeClr val="bg1"/>
                    </a:solidFill>
                  </a:tcPr>
                </a:tc>
                <a:tc>
                  <a:txBody>
                    <a:bodyPr/>
                    <a:lstStyle/>
                    <a:p>
                      <a:pPr marL="0" algn="ctr" defTabSz="914400" rtl="0" eaLnBrk="1" fontAlgn="ctr" latinLnBrk="0" hangingPunct="1"/>
                      <a:r>
                        <a:rPr lang="en-US" altLang="zh-TW" sz="1000" b="0" i="0" u="none" strike="noStrike" kern="1200" dirty="0">
                          <a:solidFill>
                            <a:srgbClr val="000000"/>
                          </a:solidFill>
                          <a:effectLst/>
                          <a:latin typeface="+mn-lt"/>
                          <a:ea typeface="+mn-ea"/>
                          <a:cs typeface="+mn-cs"/>
                        </a:rPr>
                        <a:t>2,688</a:t>
                      </a:r>
                    </a:p>
                  </a:txBody>
                  <a:tcPr marL="0" marR="0" marT="0" marB="0" anchor="ctr">
                    <a:solidFill>
                      <a:schemeClr val="bg1"/>
                    </a:solidFill>
                  </a:tcPr>
                </a:tc>
                <a:tc>
                  <a:txBody>
                    <a:bodyPr/>
                    <a:lstStyle/>
                    <a:p>
                      <a:pPr marL="0" algn="ctr" defTabSz="914400" rtl="0" eaLnBrk="1" fontAlgn="ctr" latinLnBrk="0" hangingPunct="1"/>
                      <a:r>
                        <a:rPr lang="en-US" altLang="zh-TW" sz="1000" b="0" i="0" u="none" strike="noStrike" kern="1200" dirty="0">
                          <a:solidFill>
                            <a:srgbClr val="000000"/>
                          </a:solidFill>
                          <a:effectLst/>
                          <a:latin typeface="+mn-lt"/>
                          <a:ea typeface="+mn-ea"/>
                          <a:cs typeface="+mn-cs"/>
                        </a:rPr>
                        <a:t>2,661</a:t>
                      </a:r>
                    </a:p>
                  </a:txBody>
                  <a:tcPr marL="0" marR="0" marT="0" marB="0" anchor="ctr">
                    <a:solidFill>
                      <a:schemeClr val="bg1"/>
                    </a:solidFill>
                  </a:tcPr>
                </a:tc>
                <a:extLst>
                  <a:ext uri="{0D108BD9-81ED-4DB2-BD59-A6C34878D82A}">
                    <a16:rowId xmlns:a16="http://schemas.microsoft.com/office/drawing/2014/main" val="2453788447"/>
                  </a:ext>
                </a:extLst>
              </a:tr>
              <a:tr h="235069">
                <a:tc>
                  <a:txBody>
                    <a:bodyPr/>
                    <a:lstStyle/>
                    <a:p>
                      <a:pPr algn="l" fontAlgn="ctr"/>
                      <a:r>
                        <a:rPr 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所得稅費用</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(502)</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(483)</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(467)</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(518)</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0" i="0" u="none" strike="noStrike" kern="1200" dirty="0">
                          <a:solidFill>
                            <a:srgbClr val="FF0000"/>
                          </a:solidFill>
                          <a:effectLst/>
                          <a:latin typeface="+mn-lt"/>
                          <a:ea typeface="+mn-ea"/>
                          <a:cs typeface="+mn-cs"/>
                        </a:rPr>
                        <a:t>(519)</a:t>
                      </a:r>
                    </a:p>
                  </a:txBody>
                  <a:tcPr marL="0" marR="0" marT="0" marB="0" anchor="ctr">
                    <a:solidFill>
                      <a:schemeClr val="bg1">
                        <a:lumMod val="95000"/>
                      </a:schemeClr>
                    </a:solidFill>
                  </a:tcPr>
                </a:tc>
                <a:extLst>
                  <a:ext uri="{0D108BD9-81ED-4DB2-BD59-A6C34878D82A}">
                    <a16:rowId xmlns:a16="http://schemas.microsoft.com/office/drawing/2014/main" val="3695323751"/>
                  </a:ext>
                </a:extLst>
              </a:tr>
              <a:tr h="233964">
                <a:tc>
                  <a:txBody>
                    <a:bodyPr/>
                    <a:lstStyle/>
                    <a:p>
                      <a:pPr algn="l" fontAlgn="ctr"/>
                      <a:r>
                        <a:rPr lang="zh-CN" altLang="en-US" sz="11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非控制權益</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(630)</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(623)</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(647)</a:t>
                      </a:r>
                    </a:p>
                  </a:txBody>
                  <a:tcPr marL="0" marR="0" marT="0" marB="0" anchor="ctr">
                    <a:solidFill>
                      <a:schemeClr val="bg1"/>
                    </a:solidFill>
                  </a:tcPr>
                </a:tc>
                <a:tc>
                  <a:txBody>
                    <a:bodyPr/>
                    <a:lstStyle/>
                    <a:p>
                      <a:pPr marL="0" algn="ctr" defTabSz="914400" rtl="0" eaLnBrk="1" fontAlgn="ctr" latinLnBrk="0" hangingPunct="1"/>
                      <a:r>
                        <a:rPr lang="en-US" altLang="zh-TW" sz="1000" b="0" i="0" u="none" strike="noStrike" kern="1200" dirty="0">
                          <a:solidFill>
                            <a:srgbClr val="FF0000"/>
                          </a:solidFill>
                          <a:effectLst/>
                          <a:latin typeface="+mn-lt"/>
                          <a:ea typeface="新細明體" panose="02020500000000000000" pitchFamily="18" charset="-120"/>
                          <a:cs typeface="+mn-cs"/>
                        </a:rPr>
                        <a:t>(713)</a:t>
                      </a:r>
                    </a:p>
                  </a:txBody>
                  <a:tcPr marL="0" marR="0" marT="0" marB="0" anchor="ctr">
                    <a:solidFill>
                      <a:schemeClr val="bg1"/>
                    </a:solidFill>
                  </a:tcPr>
                </a:tc>
                <a:tc>
                  <a:txBody>
                    <a:bodyPr/>
                    <a:lstStyle/>
                    <a:p>
                      <a:pPr marL="0" algn="ctr" defTabSz="914400" rtl="0" eaLnBrk="1" fontAlgn="ctr" latinLnBrk="0" hangingPunct="1"/>
                      <a:r>
                        <a:rPr lang="en-US" altLang="zh-TW" sz="1000" b="0" i="0" u="none" strike="noStrike" kern="1200" dirty="0">
                          <a:solidFill>
                            <a:srgbClr val="FF0000"/>
                          </a:solidFill>
                          <a:effectLst/>
                          <a:latin typeface="+mn-lt"/>
                          <a:ea typeface="+mn-ea"/>
                          <a:cs typeface="+mn-cs"/>
                        </a:rPr>
                        <a:t>(689)</a:t>
                      </a:r>
                    </a:p>
                  </a:txBody>
                  <a:tcPr marL="0" marR="0" marT="0" marB="0" anchor="ctr">
                    <a:solidFill>
                      <a:schemeClr val="bg1"/>
                    </a:solidFill>
                  </a:tcPr>
                </a:tc>
                <a:extLst>
                  <a:ext uri="{0D108BD9-81ED-4DB2-BD59-A6C34878D82A}">
                    <a16:rowId xmlns:a16="http://schemas.microsoft.com/office/drawing/2014/main" val="1967009039"/>
                  </a:ext>
                </a:extLst>
              </a:tr>
              <a:tr h="375300">
                <a:tc>
                  <a:txBody>
                    <a:bodyPr/>
                    <a:lstStyle/>
                    <a:p>
                      <a:pPr algn="l" fontAlgn="ctr"/>
                      <a:r>
                        <a:rPr lang="zh-CN" altLang="en-US" sz="11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淨利歸屬於母公司業主</a:t>
                      </a:r>
                      <a:endParaRPr 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1,309</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1,272</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1,300</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1,457</a:t>
                      </a:r>
                    </a:p>
                  </a:txBody>
                  <a:tcPr marL="0" marR="0" marT="0" marB="0" anchor="ctr">
                    <a:solidFill>
                      <a:schemeClr val="bg1">
                        <a:lumMod val="95000"/>
                      </a:schemeClr>
                    </a:solid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1,453</a:t>
                      </a:r>
                    </a:p>
                  </a:txBody>
                  <a:tcPr marL="0" marR="0" marT="0" marB="0" anchor="ctr">
                    <a:solidFill>
                      <a:schemeClr val="bg1">
                        <a:lumMod val="95000"/>
                      </a:schemeClr>
                    </a:solidFill>
                  </a:tcPr>
                </a:tc>
                <a:extLst>
                  <a:ext uri="{0D108BD9-81ED-4DB2-BD59-A6C34878D82A}">
                    <a16:rowId xmlns:a16="http://schemas.microsoft.com/office/drawing/2014/main" val="2867867388"/>
                  </a:ext>
                </a:extLst>
              </a:tr>
              <a:tr h="150857">
                <a:tc>
                  <a:txBody>
                    <a:bodyPr/>
                    <a:lstStyle/>
                    <a:p>
                      <a:pPr algn="l" fontAlgn="ctr"/>
                      <a:r>
                        <a:rPr lang="zh-CN" altLang="en-US" sz="11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基本每股盈餘</a:t>
                      </a:r>
                      <a:r>
                        <a:rPr lang="zh-TW" altLang="en-US" sz="11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en-US" sz="11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(NT$)</a:t>
                      </a:r>
                      <a:endParaRPr 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no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9.63</a:t>
                      </a:r>
                    </a:p>
                  </a:txBody>
                  <a:tcPr marL="0" marR="0" marT="0" marB="0" anchor="ctr">
                    <a:no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9.34</a:t>
                      </a:r>
                    </a:p>
                  </a:txBody>
                  <a:tcPr marL="0" marR="0" marT="0" marB="0" anchor="ctr">
                    <a:no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8.81</a:t>
                      </a:r>
                    </a:p>
                  </a:txBody>
                  <a:tcPr marL="0" marR="0" marT="0" marB="0" anchor="ctr">
                    <a:no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9.84</a:t>
                      </a:r>
                    </a:p>
                  </a:txBody>
                  <a:tcPr marL="0" marR="0" marT="0" marB="0" anchor="ctr">
                    <a:noFill/>
                  </a:tcPr>
                </a:tc>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9.81</a:t>
                      </a:r>
                    </a:p>
                  </a:txBody>
                  <a:tcPr marL="0" marR="0" marT="0" marB="0" anchor="ctr">
                    <a:noFill/>
                  </a:tcPr>
                </a:tc>
                <a:extLst>
                  <a:ext uri="{0D108BD9-81ED-4DB2-BD59-A6C34878D82A}">
                    <a16:rowId xmlns:a16="http://schemas.microsoft.com/office/drawing/2014/main" val="10010"/>
                  </a:ext>
                </a:extLst>
              </a:tr>
              <a:tr h="233964">
                <a:tc>
                  <a:txBody>
                    <a:bodyPr/>
                    <a:lstStyle/>
                    <a:p>
                      <a:pPr algn="l" fontAlgn="ct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上半年</a:t>
                      </a:r>
                      <a:r>
                        <a:rPr lang="en-US" altLang="zh-TW"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EPS</a:t>
                      </a:r>
                      <a:r>
                        <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占全年比率</a:t>
                      </a:r>
                      <a:endParaRPr lang="en-US" sz="11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44%</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000" b="1" i="0" u="none" strike="noStrike">
                          <a:solidFill>
                            <a:srgbClr val="000000"/>
                          </a:solidFill>
                          <a:effectLst/>
                          <a:latin typeface="+mn-lt"/>
                          <a:ea typeface="新細明體" panose="02020500000000000000" pitchFamily="18" charset="-120"/>
                        </a:rPr>
                        <a:t>43%</a:t>
                      </a:r>
                      <a:endParaRPr lang="en-US" altLang="zh-TW" sz="1000" b="1" i="0" u="none" strike="noStrike" dirty="0">
                        <a:solidFill>
                          <a:srgbClr val="000000"/>
                        </a:solidFill>
                        <a:effectLst/>
                        <a:latin typeface="+mn-lt"/>
                        <a:ea typeface="新細明體" panose="02020500000000000000" pitchFamily="18" charset="-12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000" b="1" i="0" u="none" strike="noStrike">
                          <a:solidFill>
                            <a:srgbClr val="000000"/>
                          </a:solidFill>
                          <a:effectLst/>
                          <a:latin typeface="+mn-lt"/>
                          <a:ea typeface="新細明體" panose="02020500000000000000" pitchFamily="18" charset="-120"/>
                        </a:rPr>
                        <a:t>43%</a:t>
                      </a:r>
                      <a:endParaRPr lang="en-US" altLang="zh-TW" sz="1000" b="1" i="0" u="none" strike="noStrike" dirty="0">
                        <a:solidFill>
                          <a:srgbClr val="000000"/>
                        </a:solidFill>
                        <a:effectLst/>
                        <a:latin typeface="+mn-lt"/>
                        <a:ea typeface="新細明體" panose="02020500000000000000" pitchFamily="18" charset="-12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43%</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43</a:t>
                      </a:r>
                      <a:r>
                        <a:rPr lang="zh-TW" altLang="en-US" sz="1000" b="1" i="0" u="none" strike="noStrike" kern="1200" dirty="0">
                          <a:solidFill>
                            <a:srgbClr val="000000"/>
                          </a:solidFill>
                          <a:effectLst/>
                          <a:latin typeface="+mn-lt"/>
                          <a:ea typeface="新細明體" panose="02020500000000000000" pitchFamily="18" charset="-120"/>
                          <a:cs typeface="+mn-cs"/>
                        </a:rPr>
                        <a:t>％</a:t>
                      </a:r>
                      <a:endParaRPr lang="en-US" altLang="zh-TW" sz="1000" b="1" i="0" u="none" strike="noStrike" kern="1200" dirty="0">
                        <a:solidFill>
                          <a:srgbClr val="000000"/>
                        </a:solidFill>
                        <a:effectLst/>
                        <a:latin typeface="+mn-lt"/>
                        <a:ea typeface="新細明體" panose="02020500000000000000" pitchFamily="18" charset="-120"/>
                        <a:cs typeface="+mn-cs"/>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5496565"/>
                  </a:ext>
                </a:extLst>
              </a:tr>
              <a:tr h="233964">
                <a:tc>
                  <a:txBody>
                    <a:bodyPr/>
                    <a:lstStyle/>
                    <a:p>
                      <a:pPr algn="l" fontAlgn="ctr"/>
                      <a:r>
                        <a:rPr lang="zh-CN" altLang="en-US" sz="12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重要財務比率</a:t>
                      </a:r>
                      <a:r>
                        <a:rPr lang="zh-TW" altLang="en-US" sz="12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en-US" sz="12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a:t>
                      </a:r>
                      <a:endParaRPr lang="en-US" sz="12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ctr"/>
                      <a:r>
                        <a:rPr lang="zh-TW" altLang="en-US" sz="1100" b="0" i="0" u="none" strike="noStrike" dirty="0">
                          <a:solidFill>
                            <a:srgbClr val="000000"/>
                          </a:solidFill>
                          <a:effectLst/>
                          <a:latin typeface="+mn-lt"/>
                          <a:ea typeface="新細明體" panose="02020500000000000000" pitchFamily="18" charset="-120"/>
                        </a:rPr>
                        <a:t>　</a:t>
                      </a:r>
                    </a:p>
                  </a:txBody>
                  <a:tcPr marL="36000" marR="36000" marT="18000" marB="1800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algn="r" defTabSz="914378" rtl="0" eaLnBrk="1" fontAlgn="ctr" latinLnBrk="0" hangingPunct="1"/>
                      <a:r>
                        <a:rPr lang="zh-TW" altLang="en-US" sz="1100" b="0" i="0" u="none" strike="noStrike" kern="1200" dirty="0">
                          <a:solidFill>
                            <a:srgbClr val="000000"/>
                          </a:solidFill>
                          <a:effectLst/>
                          <a:latin typeface="+mn-lt"/>
                          <a:ea typeface="新細明體" panose="02020500000000000000" pitchFamily="18" charset="-120"/>
                          <a:cs typeface="+mn-cs"/>
                        </a:rPr>
                        <a:t>　</a:t>
                      </a: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ctr"/>
                      <a:r>
                        <a:rPr lang="zh-TW" altLang="en-US" sz="1100" b="0" i="0" u="none" strike="noStrike" dirty="0">
                          <a:solidFill>
                            <a:srgbClr val="000000"/>
                          </a:solidFill>
                          <a:effectLst/>
                          <a:latin typeface="+mn-lt"/>
                          <a:ea typeface="新細明體" panose="02020500000000000000" pitchFamily="18" charset="-120"/>
                        </a:rPr>
                        <a:t>　</a:t>
                      </a: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ctr"/>
                      <a:r>
                        <a:rPr lang="zh-TW" altLang="en-US" sz="1100" b="0" i="0" u="none" strike="noStrike" dirty="0">
                          <a:solidFill>
                            <a:srgbClr val="000000"/>
                          </a:solidFill>
                          <a:effectLst/>
                          <a:latin typeface="+mn-lt"/>
                          <a:ea typeface="新細明體" panose="02020500000000000000" pitchFamily="18" charset="-120"/>
                        </a:rPr>
                        <a:t>　</a:t>
                      </a: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algn="ctr" defTabSz="914400" rtl="0" eaLnBrk="1" fontAlgn="ctr" latinLnBrk="0" hangingPunct="1"/>
                      <a:r>
                        <a:rPr lang="zh-TW" altLang="en-US" sz="1000" b="1" i="0" u="none" strike="noStrike" kern="1200" dirty="0">
                          <a:solidFill>
                            <a:srgbClr val="000000"/>
                          </a:solidFill>
                          <a:effectLst/>
                          <a:latin typeface="+mn-lt"/>
                          <a:ea typeface="+mn-ea"/>
                          <a:cs typeface="+mn-cs"/>
                        </a:rPr>
                        <a:t>　</a:t>
                      </a: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962829933"/>
                  </a:ext>
                </a:extLst>
              </a:tr>
              <a:tr h="233964">
                <a:tc>
                  <a:txBody>
                    <a:bodyPr/>
                    <a:lstStyle/>
                    <a:p>
                      <a:pPr algn="l" fontAlgn="ctr"/>
                      <a:r>
                        <a:rPr lang="zh-CN" altLang="en-US" sz="12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毛利率</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81.9</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82.2</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80.2</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81.6</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80.2</a:t>
                      </a:r>
                    </a:p>
                  </a:txBody>
                  <a:tcPr marL="0" marR="0" marT="0" marB="0" anchor="ctr">
                    <a:solidFill>
                      <a:schemeClr val="bg1"/>
                    </a:solidFill>
                  </a:tcPr>
                </a:tc>
                <a:extLst>
                  <a:ext uri="{0D108BD9-81ED-4DB2-BD59-A6C34878D82A}">
                    <a16:rowId xmlns:a16="http://schemas.microsoft.com/office/drawing/2014/main" val="2736151780"/>
                  </a:ext>
                </a:extLst>
              </a:tr>
              <a:tr h="233964">
                <a:tc>
                  <a:txBody>
                    <a:bodyPr/>
                    <a:lstStyle/>
                    <a:p>
                      <a:pPr algn="l" fontAlgn="ctr"/>
                      <a:r>
                        <a:rPr lang="zh-CN" altLang="en-US" sz="12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營業費用率</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56.6</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57.1</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56.6</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57.1</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56.8</a:t>
                      </a:r>
                    </a:p>
                  </a:txBody>
                  <a:tcPr marL="0" marR="0" marT="0" marB="0" anchor="ctr">
                    <a:solidFill>
                      <a:schemeClr val="bg1">
                        <a:lumMod val="95000"/>
                      </a:schemeClr>
                    </a:solidFill>
                  </a:tcPr>
                </a:tc>
                <a:extLst>
                  <a:ext uri="{0D108BD9-81ED-4DB2-BD59-A6C34878D82A}">
                    <a16:rowId xmlns:a16="http://schemas.microsoft.com/office/drawing/2014/main" val="1196021095"/>
                  </a:ext>
                </a:extLst>
              </a:tr>
              <a:tr h="233964">
                <a:tc>
                  <a:txBody>
                    <a:bodyPr/>
                    <a:lstStyle/>
                    <a:p>
                      <a:pPr algn="l" fontAlgn="ctr"/>
                      <a:r>
                        <a:rPr lang="zh-CN" altLang="en-US" sz="12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營業利益率</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25.3</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25.1</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23.6</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24.6</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23.5</a:t>
                      </a:r>
                    </a:p>
                  </a:txBody>
                  <a:tcPr marL="0" marR="0" marT="0" marB="0" anchor="ctr">
                    <a:solidFill>
                      <a:schemeClr val="bg1"/>
                    </a:solidFill>
                  </a:tcPr>
                </a:tc>
                <a:extLst>
                  <a:ext uri="{0D108BD9-81ED-4DB2-BD59-A6C34878D82A}">
                    <a16:rowId xmlns:a16="http://schemas.microsoft.com/office/drawing/2014/main" val="2907756069"/>
                  </a:ext>
                </a:extLst>
              </a:tr>
              <a:tr h="233964">
                <a:tc>
                  <a:txBody>
                    <a:bodyPr/>
                    <a:lstStyle/>
                    <a:p>
                      <a:pPr algn="l" fontAlgn="ctr"/>
                      <a:r>
                        <a:rPr lang="zh-CN" altLang="en-US" sz="12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稅率</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20.6</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20.3</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19.3</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19.3</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19.5</a:t>
                      </a:r>
                    </a:p>
                  </a:txBody>
                  <a:tcPr marL="0" marR="0" marT="0" marB="0" anchor="ctr">
                    <a:solidFill>
                      <a:schemeClr val="bg1">
                        <a:lumMod val="95000"/>
                      </a:schemeClr>
                    </a:solidFill>
                  </a:tcPr>
                </a:tc>
                <a:extLst>
                  <a:ext uri="{0D108BD9-81ED-4DB2-BD59-A6C34878D82A}">
                    <a16:rowId xmlns:a16="http://schemas.microsoft.com/office/drawing/2014/main" val="3456192542"/>
                  </a:ext>
                </a:extLst>
              </a:tr>
              <a:tr h="233964">
                <a:tc>
                  <a:txBody>
                    <a:bodyPr/>
                    <a:lstStyle/>
                    <a:p>
                      <a:pPr algn="l" fontAlgn="ctr"/>
                      <a:r>
                        <a:rPr lang="zh-CN" altLang="en-US" sz="12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淨利率</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2880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14.2</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13.9</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19.9</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20.9</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20.1</a:t>
                      </a: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654114"/>
                  </a:ext>
                </a:extLst>
              </a:tr>
            </a:tbl>
          </a:graphicData>
        </a:graphic>
      </p:graphicFrame>
      <p:sp>
        <p:nvSpPr>
          <p:cNvPr id="3" name="投影片編號版面配置區 2"/>
          <p:cNvSpPr>
            <a:spLocks noGrp="1"/>
          </p:cNvSpPr>
          <p:nvPr>
            <p:ph type="sldNum" sz="quarter" idx="12"/>
          </p:nvPr>
        </p:nvSpPr>
        <p:spPr/>
        <p:txBody>
          <a:bodyPr/>
          <a:lstStyle/>
          <a:p>
            <a:fld id="{5A68E100-9CA6-423E-A624-C6E2F0290C75}" type="slidenum">
              <a:rPr lang="zh-TW" altLang="en-US" smtClean="0"/>
              <a:pPr/>
              <a:t>6</a:t>
            </a:fld>
            <a:endParaRPr lang="zh-TW" altLang="en-US" dirty="0"/>
          </a:p>
        </p:txBody>
      </p:sp>
      <p:sp>
        <p:nvSpPr>
          <p:cNvPr id="6" name="標題 1">
            <a:extLst>
              <a:ext uri="{FF2B5EF4-FFF2-40B4-BE49-F238E27FC236}">
                <a16:creationId xmlns:a16="http://schemas.microsoft.com/office/drawing/2014/main" id="{86468F00-06B1-4AA5-931F-1ED3568EEB14}"/>
              </a:ext>
            </a:extLst>
          </p:cNvPr>
          <p:cNvSpPr txBox="1">
            <a:spLocks/>
          </p:cNvSpPr>
          <p:nvPr/>
        </p:nvSpPr>
        <p:spPr>
          <a:xfrm>
            <a:off x="537615" y="291509"/>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近五年＆</a:t>
            </a:r>
            <a:r>
              <a:rPr lang="en-US" altLang="zh-TW" sz="2800" dirty="0"/>
              <a:t>2024Q1</a:t>
            </a:r>
            <a:r>
              <a:rPr lang="zh-TW" altLang="en-US" sz="2800" dirty="0"/>
              <a:t>綜合損益表</a:t>
            </a:r>
          </a:p>
        </p:txBody>
      </p:sp>
      <p:graphicFrame>
        <p:nvGraphicFramePr>
          <p:cNvPr id="2" name="表格 1"/>
          <p:cNvGraphicFramePr>
            <a:graphicFrameLocks noGrp="1"/>
          </p:cNvGraphicFramePr>
          <p:nvPr>
            <p:extLst>
              <p:ext uri="{D42A27DB-BD31-4B8C-83A1-F6EECF244321}">
                <p14:modId xmlns:p14="http://schemas.microsoft.com/office/powerpoint/2010/main" val="1523638690"/>
              </p:ext>
            </p:extLst>
          </p:nvPr>
        </p:nvGraphicFramePr>
        <p:xfrm>
          <a:off x="5580112" y="670699"/>
          <a:ext cx="2088231" cy="4395669"/>
        </p:xfrm>
        <a:graphic>
          <a:graphicData uri="http://schemas.openxmlformats.org/drawingml/2006/table">
            <a:tbl>
              <a:tblPr>
                <a:tableStyleId>{5C22544A-7EE6-4342-B048-85BDC9FD1C3A}</a:tableStyleId>
              </a:tblPr>
              <a:tblGrid>
                <a:gridCol w="696077">
                  <a:extLst>
                    <a:ext uri="{9D8B030D-6E8A-4147-A177-3AD203B41FA5}">
                      <a16:colId xmlns:a16="http://schemas.microsoft.com/office/drawing/2014/main" val="20000"/>
                    </a:ext>
                  </a:extLst>
                </a:gridCol>
                <a:gridCol w="696077">
                  <a:extLst>
                    <a:ext uri="{9D8B030D-6E8A-4147-A177-3AD203B41FA5}">
                      <a16:colId xmlns:a16="http://schemas.microsoft.com/office/drawing/2014/main" val="20001"/>
                    </a:ext>
                  </a:extLst>
                </a:gridCol>
                <a:gridCol w="696077">
                  <a:extLst>
                    <a:ext uri="{9D8B030D-6E8A-4147-A177-3AD203B41FA5}">
                      <a16:colId xmlns:a16="http://schemas.microsoft.com/office/drawing/2014/main" val="20002"/>
                    </a:ext>
                  </a:extLst>
                </a:gridCol>
              </a:tblGrid>
              <a:tr h="316875">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Century Gothic" panose="020B0502020202020204" pitchFamily="34" charset="0"/>
                          <a:ea typeface="+mn-ea"/>
                          <a:cs typeface="Calibri" panose="020F0502020204030204" pitchFamily="34" charset="0"/>
                        </a:rPr>
                        <a:t>2023Q1</a:t>
                      </a:r>
                    </a:p>
                  </a:txBody>
                  <a:tcPr marL="4763" marR="4763" marT="4763" marB="0" anchor="ctr">
                    <a:solidFill>
                      <a:srgbClr val="E60033"/>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2024Q1</a:t>
                      </a:r>
                    </a:p>
                  </a:txBody>
                  <a:tcPr marL="4763" marR="4763" marT="4763" marB="0" anchor="ctr">
                    <a:solidFill>
                      <a:srgbClr val="E60033"/>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YoY(%)</a:t>
                      </a:r>
                    </a:p>
                  </a:txBody>
                  <a:tcPr marL="4763" marR="4763" marT="4763" marB="0" anchor="ctr">
                    <a:solidFill>
                      <a:srgbClr val="E60033"/>
                    </a:solidFill>
                  </a:tcPr>
                </a:tc>
                <a:extLst>
                  <a:ext uri="{0D108BD9-81ED-4DB2-BD59-A6C34878D82A}">
                    <a16:rowId xmlns:a16="http://schemas.microsoft.com/office/drawing/2014/main" val="10000"/>
                  </a:ext>
                </a:extLst>
              </a:tr>
              <a:tr h="233964">
                <a:tc>
                  <a:txBody>
                    <a:bodyPr/>
                    <a:lstStyle/>
                    <a:p>
                      <a:pPr marL="0" algn="ctr" defTabSz="914400" rtl="0" eaLnBrk="1" fontAlgn="ctr" latinLnBrk="0" hangingPunct="1"/>
                      <a:r>
                        <a:rPr lang="en-US" altLang="zh-TW" sz="1000" b="1" i="0" u="none" strike="noStrike" kern="1200" dirty="0">
                          <a:solidFill>
                            <a:srgbClr val="000000"/>
                          </a:solidFill>
                          <a:effectLst/>
                          <a:latin typeface="+mn-lt"/>
                          <a:ea typeface="+mn-ea"/>
                          <a:cs typeface="+mn-cs"/>
                        </a:rPr>
                        <a:t>2,220</a:t>
                      </a:r>
                    </a:p>
                  </a:txBody>
                  <a:tcPr marL="0" marR="0" marT="0" marB="0" anchor="ctr">
                    <a:solidFill>
                      <a:schemeClr val="bg1">
                        <a:lumMod val="95000"/>
                      </a:schemeClr>
                    </a:solidFill>
                  </a:tcPr>
                </a:tc>
                <a:tc>
                  <a:txBody>
                    <a:bodyPr/>
                    <a:lstStyle/>
                    <a:p>
                      <a:pPr algn="ctr" rtl="0" fontAlgn="ctr"/>
                      <a:r>
                        <a:rPr lang="en-US" altLang="zh-TW" sz="1000" b="1" i="0" u="none" strike="noStrike">
                          <a:solidFill>
                            <a:srgbClr val="000000"/>
                          </a:solidFill>
                          <a:effectLst/>
                          <a:latin typeface="Calibri" panose="020F0502020204030204" pitchFamily="34" charset="0"/>
                          <a:ea typeface="新細明體" panose="02020500000000000000" pitchFamily="18" charset="-120"/>
                        </a:rPr>
                        <a:t>2,348</a:t>
                      </a:r>
                    </a:p>
                  </a:txBody>
                  <a:tcPr marL="9525" marR="9525" marT="9525" marB="0" anchor="ctr">
                    <a:solidFill>
                      <a:schemeClr val="bg1">
                        <a:lumMod val="95000"/>
                      </a:schemeClr>
                    </a:solidFill>
                  </a:tcPr>
                </a:tc>
                <a:tc>
                  <a:txBody>
                    <a:bodyPr/>
                    <a:lstStyle/>
                    <a:p>
                      <a:pPr algn="ctr" rtl="0" fontAlgn="ctr"/>
                      <a:r>
                        <a:rPr lang="en-US" altLang="zh-TW" sz="1000" b="1" i="0" u="none" strike="noStrike">
                          <a:solidFill>
                            <a:srgbClr val="000000"/>
                          </a:solidFill>
                          <a:effectLst/>
                          <a:latin typeface="Calibri" panose="020F0502020204030204" pitchFamily="34" charset="0"/>
                          <a:ea typeface="新細明體" panose="02020500000000000000" pitchFamily="18" charset="-120"/>
                        </a:rPr>
                        <a:t>5.8%</a:t>
                      </a:r>
                    </a:p>
                  </a:txBody>
                  <a:tcPr marL="9525" marR="9525" marT="9525" marB="0" anchor="ctr">
                    <a:solidFill>
                      <a:schemeClr val="bg1">
                        <a:lumMod val="95000"/>
                      </a:schemeClr>
                    </a:solidFill>
                  </a:tcPr>
                </a:tc>
                <a:extLst>
                  <a:ext uri="{0D108BD9-81ED-4DB2-BD59-A6C34878D82A}">
                    <a16:rowId xmlns:a16="http://schemas.microsoft.com/office/drawing/2014/main" val="10001"/>
                  </a:ext>
                </a:extLst>
              </a:tr>
              <a:tr h="233964">
                <a:tc>
                  <a:txBody>
                    <a:bodyPr/>
                    <a:lstStyle/>
                    <a:p>
                      <a:pPr marL="0" algn="ctr" defTabSz="914400" rtl="0" eaLnBrk="1" fontAlgn="ctr" latinLnBrk="0" hangingPunct="1"/>
                      <a:r>
                        <a:rPr lang="en-US" altLang="zh-TW" sz="1050" b="0" i="0" u="none" strike="noStrike" kern="1200" dirty="0">
                          <a:solidFill>
                            <a:srgbClr val="000000"/>
                          </a:solidFill>
                          <a:effectLst/>
                          <a:latin typeface="+mn-lt"/>
                          <a:ea typeface="+mn-ea"/>
                          <a:cs typeface="+mn-cs"/>
                        </a:rPr>
                        <a:t>1,781</a:t>
                      </a:r>
                    </a:p>
                  </a:txBody>
                  <a:tcPr marL="0" marR="0" marT="0" marB="0" anchor="ctr">
                    <a:solidFill>
                      <a:schemeClr val="bg1"/>
                    </a:solidFill>
                  </a:tcPr>
                </a:tc>
                <a:tc>
                  <a:txBody>
                    <a:bodyPr/>
                    <a:lstStyle/>
                    <a:p>
                      <a:pPr algn="ctr" rtl="0"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1,758</a:t>
                      </a:r>
                    </a:p>
                  </a:txBody>
                  <a:tcPr marL="9525" marR="9525" marT="9525" marB="0" anchor="ctr">
                    <a:solidFill>
                      <a:schemeClr val="bg1"/>
                    </a:solidFill>
                  </a:tcPr>
                </a:tc>
                <a:tc>
                  <a:txBody>
                    <a:bodyPr/>
                    <a:lstStyle/>
                    <a:p>
                      <a:pPr algn="ctr" rtl="0" fontAlgn="ctr"/>
                      <a:r>
                        <a:rPr lang="en-US" altLang="zh-TW" sz="1000" b="1" i="0" u="none" strike="noStrike" dirty="0">
                          <a:solidFill>
                            <a:srgbClr val="FF0000"/>
                          </a:solidFill>
                          <a:effectLst/>
                          <a:latin typeface="Calibri" panose="020F0502020204030204" pitchFamily="34" charset="0"/>
                          <a:ea typeface="新細明體" panose="02020500000000000000" pitchFamily="18" charset="-120"/>
                        </a:rPr>
                        <a:t>(1.3%)</a:t>
                      </a:r>
                    </a:p>
                  </a:txBody>
                  <a:tcPr marL="9525" marR="9525" marT="9525" marB="0" anchor="ctr">
                    <a:solidFill>
                      <a:schemeClr val="bg1"/>
                    </a:solidFill>
                  </a:tcPr>
                </a:tc>
                <a:extLst>
                  <a:ext uri="{0D108BD9-81ED-4DB2-BD59-A6C34878D82A}">
                    <a16:rowId xmlns:a16="http://schemas.microsoft.com/office/drawing/2014/main" val="10002"/>
                  </a:ext>
                </a:extLst>
              </a:tr>
              <a:tr h="23396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0" i="0" u="none" strike="noStrike" kern="1200" dirty="0">
                          <a:solidFill>
                            <a:srgbClr val="FF0000"/>
                          </a:solidFill>
                          <a:effectLst/>
                          <a:latin typeface="+mn-lt"/>
                          <a:ea typeface="+mn-ea"/>
                          <a:cs typeface="+mn-cs"/>
                        </a:rPr>
                        <a:t>(1,303)</a:t>
                      </a:r>
                    </a:p>
                  </a:txBody>
                  <a:tcPr marL="0" marR="0" marT="0" marB="0" anchor="ctr">
                    <a:solidFill>
                      <a:schemeClr val="bg1">
                        <a:lumMod val="95000"/>
                      </a:schemeClr>
                    </a:solidFill>
                  </a:tcPr>
                </a:tc>
                <a:tc>
                  <a:txBody>
                    <a:bodyPr/>
                    <a:lstStyle/>
                    <a:p>
                      <a:pPr algn="ctr" rtl="0" fontAlgn="ctr"/>
                      <a:r>
                        <a:rPr lang="en-US" altLang="zh-TW" sz="1050" b="0" i="0" u="none" strike="noStrike" dirty="0">
                          <a:solidFill>
                            <a:srgbClr val="FF0000"/>
                          </a:solidFill>
                          <a:effectLst/>
                          <a:latin typeface="Calibri" panose="020F0502020204030204" pitchFamily="34" charset="0"/>
                          <a:ea typeface="新細明體" panose="02020500000000000000" pitchFamily="18" charset="-120"/>
                        </a:rPr>
                        <a:t>(1,322)</a:t>
                      </a:r>
                    </a:p>
                  </a:txBody>
                  <a:tcPr marL="9525" marR="9525" marT="9525"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Calibri" panose="020F0502020204030204" pitchFamily="34" charset="0"/>
                          <a:ea typeface="新細明體" panose="02020500000000000000" pitchFamily="18" charset="-120"/>
                        </a:rPr>
                        <a:t>1.5%</a:t>
                      </a:r>
                    </a:p>
                  </a:txBody>
                  <a:tcPr marL="9525" marR="9525" marT="9525" marB="0" anchor="ctr">
                    <a:solidFill>
                      <a:schemeClr val="bg1">
                        <a:lumMod val="95000"/>
                      </a:schemeClr>
                    </a:solidFill>
                  </a:tcPr>
                </a:tc>
                <a:extLst>
                  <a:ext uri="{0D108BD9-81ED-4DB2-BD59-A6C34878D82A}">
                    <a16:rowId xmlns:a16="http://schemas.microsoft.com/office/drawing/2014/main" val="10003"/>
                  </a:ext>
                </a:extLst>
              </a:tr>
              <a:tr h="233964">
                <a:tc>
                  <a:txBody>
                    <a:bodyPr/>
                    <a:lstStyle/>
                    <a:p>
                      <a:pPr marL="0" algn="ctr" defTabSz="914400" rtl="0" eaLnBrk="1" fontAlgn="ctr" latinLnBrk="0" hangingPunct="1"/>
                      <a:r>
                        <a:rPr lang="en-US" altLang="zh-TW" sz="1050" b="1" i="0" u="none" strike="noStrike" kern="1200" dirty="0">
                          <a:solidFill>
                            <a:srgbClr val="000000"/>
                          </a:solidFill>
                          <a:effectLst/>
                          <a:latin typeface="+mn-lt"/>
                          <a:ea typeface="+mn-ea"/>
                          <a:cs typeface="+mn-cs"/>
                        </a:rPr>
                        <a:t>478</a:t>
                      </a:r>
                    </a:p>
                  </a:txBody>
                  <a:tcPr marL="0" marR="0" marT="0" marB="0" anchor="ctr">
                    <a:solidFill>
                      <a:schemeClr val="bg1"/>
                    </a:solidFill>
                  </a:tcPr>
                </a:tc>
                <a:tc>
                  <a:txBody>
                    <a:bodyPr/>
                    <a:lstStyle/>
                    <a:p>
                      <a:pPr algn="ctr" rtl="0" fontAlgn="ctr"/>
                      <a:r>
                        <a:rPr lang="en-US" altLang="zh-TW" sz="1050" b="1" i="0" u="none" strike="noStrike" dirty="0">
                          <a:solidFill>
                            <a:srgbClr val="000000"/>
                          </a:solidFill>
                          <a:effectLst/>
                          <a:latin typeface="Calibri" panose="020F0502020204030204" pitchFamily="34" charset="0"/>
                          <a:ea typeface="新細明體" panose="02020500000000000000" pitchFamily="18" charset="-120"/>
                        </a:rPr>
                        <a:t>436</a:t>
                      </a:r>
                    </a:p>
                  </a:txBody>
                  <a:tcPr marL="9525" marR="9525" marT="9525" marB="0" anchor="ctr">
                    <a:solidFill>
                      <a:schemeClr val="bg1"/>
                    </a:solidFill>
                  </a:tcPr>
                </a:tc>
                <a:tc>
                  <a:txBody>
                    <a:bodyPr/>
                    <a:lstStyle/>
                    <a:p>
                      <a:pPr algn="ctr" rtl="0" fontAlgn="ctr"/>
                      <a:r>
                        <a:rPr lang="en-US" altLang="zh-TW" sz="1000" b="1" i="0" u="none" strike="noStrike" dirty="0">
                          <a:solidFill>
                            <a:srgbClr val="FF0000"/>
                          </a:solidFill>
                          <a:effectLst/>
                          <a:latin typeface="Calibri" panose="020F0502020204030204" pitchFamily="34" charset="0"/>
                          <a:ea typeface="新細明體" panose="02020500000000000000" pitchFamily="18" charset="-120"/>
                        </a:rPr>
                        <a:t>(8.8%)</a:t>
                      </a:r>
                    </a:p>
                  </a:txBody>
                  <a:tcPr marL="9525" marR="9525" marT="9525" marB="0" anchor="ctr">
                    <a:solidFill>
                      <a:schemeClr val="bg1"/>
                    </a:solidFill>
                  </a:tcPr>
                </a:tc>
                <a:extLst>
                  <a:ext uri="{0D108BD9-81ED-4DB2-BD59-A6C34878D82A}">
                    <a16:rowId xmlns:a16="http://schemas.microsoft.com/office/drawing/2014/main" val="10004"/>
                  </a:ext>
                </a:extLst>
              </a:tr>
              <a:tr h="233964">
                <a:tc>
                  <a:txBody>
                    <a:bodyPr/>
                    <a:lstStyle/>
                    <a:p>
                      <a:pPr marL="0" algn="ctr" defTabSz="914400" rtl="0" eaLnBrk="1" fontAlgn="ctr" latinLnBrk="0" hangingPunct="1"/>
                      <a:r>
                        <a:rPr lang="en-US" altLang="zh-TW" sz="1050" b="0" i="0" u="none" strike="noStrike" kern="1200" dirty="0">
                          <a:solidFill>
                            <a:srgbClr val="000000"/>
                          </a:solidFill>
                          <a:effectLst/>
                          <a:latin typeface="+mn-lt"/>
                          <a:ea typeface="+mn-ea"/>
                          <a:cs typeface="+mn-cs"/>
                        </a:rPr>
                        <a:t>33</a:t>
                      </a:r>
                    </a:p>
                  </a:txBody>
                  <a:tcPr marL="0" marR="0" marT="0" marB="0" anchor="ctr">
                    <a:solidFill>
                      <a:schemeClr val="bg1">
                        <a:lumMod val="95000"/>
                      </a:schemeClr>
                    </a:solidFill>
                  </a:tcPr>
                </a:tc>
                <a:tc>
                  <a:txBody>
                    <a:bodyPr/>
                    <a:lstStyle/>
                    <a:p>
                      <a:pPr algn="ctr" rtl="0"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49</a:t>
                      </a:r>
                    </a:p>
                  </a:txBody>
                  <a:tcPr marL="9525" marR="9525" marT="9525"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Calibri" panose="020F0502020204030204" pitchFamily="34" charset="0"/>
                          <a:ea typeface="新細明體" panose="02020500000000000000" pitchFamily="18" charset="-120"/>
                        </a:rPr>
                        <a:t>48.5%</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233964">
                <a:tc>
                  <a:txBody>
                    <a:bodyPr/>
                    <a:lstStyle/>
                    <a:p>
                      <a:pPr marL="0" algn="ctr" defTabSz="914400" rtl="0" eaLnBrk="1" fontAlgn="ctr" latinLnBrk="0" hangingPunct="1"/>
                      <a:r>
                        <a:rPr lang="en-US" altLang="zh-TW" sz="1050" b="0" i="0" u="none" strike="noStrike" kern="1200" dirty="0">
                          <a:solidFill>
                            <a:srgbClr val="000000"/>
                          </a:solidFill>
                          <a:effectLst/>
                          <a:latin typeface="+mn-lt"/>
                          <a:ea typeface="+mn-ea"/>
                          <a:cs typeface="+mn-cs"/>
                        </a:rPr>
                        <a:t>511</a:t>
                      </a:r>
                    </a:p>
                  </a:txBody>
                  <a:tcPr marL="0" marR="0" marT="0" marB="0" anchor="ctr">
                    <a:solidFill>
                      <a:schemeClr val="bg1"/>
                    </a:solidFill>
                  </a:tcPr>
                </a:tc>
                <a:tc>
                  <a:txBody>
                    <a:bodyPr/>
                    <a:lstStyle/>
                    <a:p>
                      <a:pPr algn="ctr" rtl="0"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485</a:t>
                      </a:r>
                    </a:p>
                  </a:txBody>
                  <a:tcPr marL="9525" marR="9525" marT="9525" marB="0" anchor="ctr">
                    <a:solidFill>
                      <a:schemeClr val="bg1"/>
                    </a:solidFill>
                  </a:tcPr>
                </a:tc>
                <a:tc>
                  <a:txBody>
                    <a:bodyPr/>
                    <a:lstStyle/>
                    <a:p>
                      <a:pPr algn="ctr" rtl="0" fontAlgn="ctr"/>
                      <a:r>
                        <a:rPr lang="en-US" altLang="zh-TW" sz="1000" b="1" i="0" u="none" strike="noStrike" dirty="0">
                          <a:solidFill>
                            <a:srgbClr val="FF0000"/>
                          </a:solidFill>
                          <a:effectLst/>
                          <a:latin typeface="Calibri" panose="020F0502020204030204" pitchFamily="34" charset="0"/>
                          <a:ea typeface="新細明體" panose="02020500000000000000" pitchFamily="18" charset="-120"/>
                        </a:rPr>
                        <a:t>(5.1%)</a:t>
                      </a:r>
                    </a:p>
                  </a:txBody>
                  <a:tcPr marL="9525" marR="9525" marT="9525" marB="0" anchor="ctr">
                    <a:solidFill>
                      <a:schemeClr val="bg1"/>
                    </a:solidFill>
                  </a:tcPr>
                </a:tc>
                <a:extLst>
                  <a:ext uri="{0D108BD9-81ED-4DB2-BD59-A6C34878D82A}">
                    <a16:rowId xmlns:a16="http://schemas.microsoft.com/office/drawing/2014/main" val="10006"/>
                  </a:ext>
                </a:extLst>
              </a:tr>
              <a:tr h="235069">
                <a:tc>
                  <a:txBody>
                    <a:bodyPr/>
                    <a:lstStyle/>
                    <a:p>
                      <a:pPr marL="0" algn="ctr" defTabSz="914400" rtl="0" eaLnBrk="1" fontAlgn="ctr" latinLnBrk="0" hangingPunct="1"/>
                      <a:r>
                        <a:rPr lang="en-US" altLang="zh-TW" sz="1050" b="0" i="0" u="none" strike="noStrike" kern="1200" dirty="0">
                          <a:solidFill>
                            <a:srgbClr val="FF0000"/>
                          </a:solidFill>
                          <a:effectLst/>
                          <a:latin typeface="+mn-lt"/>
                          <a:ea typeface="新細明體" panose="02020500000000000000" pitchFamily="18" charset="-120"/>
                          <a:cs typeface="+mn-cs"/>
                        </a:rPr>
                        <a:t>(100)</a:t>
                      </a:r>
                    </a:p>
                  </a:txBody>
                  <a:tcPr marL="0" marR="0" marT="0" marB="0" anchor="ctr">
                    <a:solidFill>
                      <a:schemeClr val="bg1">
                        <a:lumMod val="95000"/>
                      </a:schemeClr>
                    </a:solidFill>
                  </a:tcPr>
                </a:tc>
                <a:tc>
                  <a:txBody>
                    <a:bodyPr/>
                    <a:lstStyle/>
                    <a:p>
                      <a:pPr algn="ctr" rtl="0" fontAlgn="ctr"/>
                      <a:r>
                        <a:rPr lang="en-US" altLang="zh-TW" sz="1050" b="0" i="0" u="none" strike="noStrike" dirty="0">
                          <a:solidFill>
                            <a:srgbClr val="FF0000"/>
                          </a:solidFill>
                          <a:effectLst/>
                          <a:latin typeface="Calibri" panose="020F0502020204030204" pitchFamily="34" charset="0"/>
                          <a:ea typeface="新細明體" panose="02020500000000000000" pitchFamily="18" charset="-120"/>
                        </a:rPr>
                        <a:t>(96)</a:t>
                      </a:r>
                    </a:p>
                  </a:txBody>
                  <a:tcPr marL="9525" marR="9525" marT="9525"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Calibri" panose="020F0502020204030204" pitchFamily="34" charset="0"/>
                          <a:ea typeface="新細明體" panose="02020500000000000000" pitchFamily="18" charset="-120"/>
                        </a:rPr>
                        <a:t>(4.0%)</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233964">
                <a:tc>
                  <a:txBody>
                    <a:bodyPr/>
                    <a:lstStyle/>
                    <a:p>
                      <a:pPr marL="0" algn="ctr" defTabSz="914400" rtl="0" eaLnBrk="1" fontAlgn="ctr" latinLnBrk="0" hangingPunct="1"/>
                      <a:r>
                        <a:rPr lang="en-US" altLang="zh-TW" sz="1050" b="0" i="0" u="none" strike="noStrike" kern="1200" dirty="0">
                          <a:solidFill>
                            <a:srgbClr val="FF0000"/>
                          </a:solidFill>
                          <a:effectLst/>
                          <a:latin typeface="+mn-lt"/>
                          <a:ea typeface="新細明體" panose="02020500000000000000" pitchFamily="18" charset="-120"/>
                          <a:cs typeface="+mn-cs"/>
                        </a:rPr>
                        <a:t>(131)</a:t>
                      </a:r>
                    </a:p>
                  </a:txBody>
                  <a:tcPr marL="0" marR="0" marT="0" marB="0" anchor="ctr">
                    <a:solidFill>
                      <a:schemeClr val="bg1"/>
                    </a:solidFill>
                  </a:tcPr>
                </a:tc>
                <a:tc>
                  <a:txBody>
                    <a:bodyPr/>
                    <a:lstStyle/>
                    <a:p>
                      <a:pPr algn="ctr" rtl="0" fontAlgn="ctr"/>
                      <a:r>
                        <a:rPr lang="en-US" altLang="zh-TW" sz="1050" b="0" i="0" u="none" strike="noStrike" dirty="0">
                          <a:solidFill>
                            <a:srgbClr val="FF0000"/>
                          </a:solidFill>
                          <a:effectLst/>
                          <a:latin typeface="Calibri" panose="020F0502020204030204" pitchFamily="34" charset="0"/>
                          <a:ea typeface="新細明體" panose="02020500000000000000" pitchFamily="18" charset="-120"/>
                        </a:rPr>
                        <a:t>(131)</a:t>
                      </a:r>
                    </a:p>
                  </a:txBody>
                  <a:tcPr marL="9525" marR="9525" marT="9525" marB="0" anchor="ctr">
                    <a:solidFill>
                      <a:schemeClr val="bg1"/>
                    </a:solidFill>
                  </a:tcPr>
                </a:tc>
                <a:tc>
                  <a:txBody>
                    <a:bodyPr/>
                    <a:lstStyle/>
                    <a:p>
                      <a:pPr algn="ctr" rtl="0" fontAlgn="ctr"/>
                      <a:r>
                        <a:rPr lang="en-US" altLang="zh-TW" sz="1000" b="1" i="0" u="none" strike="noStrike" dirty="0">
                          <a:solidFill>
                            <a:srgbClr val="000000"/>
                          </a:solidFill>
                          <a:effectLst/>
                          <a:latin typeface="Calibri" panose="020F0502020204030204" pitchFamily="34" charset="0"/>
                          <a:ea typeface="新細明體" panose="02020500000000000000" pitchFamily="18" charset="-120"/>
                        </a:rPr>
                        <a:t>0.0%</a:t>
                      </a:r>
                    </a:p>
                  </a:txBody>
                  <a:tcPr marL="9525" marR="9525" marT="9525" marB="0" anchor="ctr">
                    <a:solidFill>
                      <a:schemeClr val="bg1"/>
                    </a:solidFill>
                  </a:tcPr>
                </a:tc>
                <a:extLst>
                  <a:ext uri="{0D108BD9-81ED-4DB2-BD59-A6C34878D82A}">
                    <a16:rowId xmlns:a16="http://schemas.microsoft.com/office/drawing/2014/main" val="10008"/>
                  </a:ext>
                </a:extLst>
              </a:tr>
              <a:tr h="375300">
                <a:tc>
                  <a:txBody>
                    <a:bodyPr/>
                    <a:lstStyle/>
                    <a:p>
                      <a:pPr marL="0" algn="ctr" defTabSz="914400" rtl="0" eaLnBrk="1" fontAlgn="ctr" latinLnBrk="0" hangingPunct="1"/>
                      <a:r>
                        <a:rPr lang="en-US" altLang="zh-TW" sz="1050" b="1" i="0" u="none" strike="noStrike" kern="1200" dirty="0">
                          <a:solidFill>
                            <a:srgbClr val="000000"/>
                          </a:solidFill>
                          <a:effectLst/>
                          <a:latin typeface="+mn-lt"/>
                          <a:ea typeface="+mn-ea"/>
                          <a:cs typeface="+mn-cs"/>
                        </a:rPr>
                        <a:t>280</a:t>
                      </a:r>
                    </a:p>
                  </a:txBody>
                  <a:tcPr marL="0" marR="0" marT="0" marB="0" anchor="ctr">
                    <a:solidFill>
                      <a:schemeClr val="bg1">
                        <a:lumMod val="95000"/>
                      </a:schemeClr>
                    </a:solidFill>
                  </a:tcPr>
                </a:tc>
                <a:tc>
                  <a:txBody>
                    <a:bodyPr/>
                    <a:lstStyle/>
                    <a:p>
                      <a:pPr algn="ctr" rtl="0" fontAlgn="ctr"/>
                      <a:r>
                        <a:rPr lang="en-US" altLang="zh-TW" sz="1050" b="1" i="0" u="none" strike="noStrike">
                          <a:solidFill>
                            <a:srgbClr val="000000"/>
                          </a:solidFill>
                          <a:effectLst/>
                          <a:latin typeface="Calibri" panose="020F0502020204030204" pitchFamily="34" charset="0"/>
                          <a:ea typeface="新細明體" panose="02020500000000000000" pitchFamily="18" charset="-120"/>
                        </a:rPr>
                        <a:t>258</a:t>
                      </a:r>
                    </a:p>
                  </a:txBody>
                  <a:tcPr marL="9525" marR="9525" marT="9525" marB="0" anchor="ctr">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FF0000"/>
                          </a:solidFill>
                          <a:effectLst/>
                          <a:latin typeface="Calibri" panose="020F0502020204030204" pitchFamily="34" charset="0"/>
                          <a:ea typeface="新細明體" panose="02020500000000000000" pitchFamily="18" charset="-120"/>
                          <a:cs typeface="+mn-cs"/>
                        </a:rPr>
                        <a:t>(7.9%)</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228773">
                <a:tc>
                  <a:txBody>
                    <a:bodyPr/>
                    <a:lstStyle/>
                    <a:p>
                      <a:pPr marL="0" algn="ctr" defTabSz="914400" rtl="0" eaLnBrk="1" fontAlgn="ctr" latinLnBrk="0" hangingPunct="1"/>
                      <a:r>
                        <a:rPr lang="en-US" altLang="zh-TW" sz="1050" b="1" i="0" u="none" strike="noStrike" kern="1200" dirty="0">
                          <a:solidFill>
                            <a:srgbClr val="000000"/>
                          </a:solidFill>
                          <a:effectLst/>
                          <a:latin typeface="+mn-lt"/>
                          <a:ea typeface="新細明體" panose="02020500000000000000" pitchFamily="18" charset="-120"/>
                          <a:cs typeface="+mn-cs"/>
                        </a:rPr>
                        <a:t>1.89</a:t>
                      </a:r>
                    </a:p>
                  </a:txBody>
                  <a:tcPr marL="0" marR="0" marT="0" marB="0" anchor="ctr">
                    <a:noFill/>
                  </a:tcPr>
                </a:tc>
                <a:tc>
                  <a:txBody>
                    <a:bodyPr/>
                    <a:lstStyle/>
                    <a:p>
                      <a:pPr algn="ctr" rtl="0" fontAlgn="ctr"/>
                      <a:r>
                        <a:rPr lang="en-US" altLang="zh-TW" sz="1050" b="1" i="0" u="none" strike="noStrike" dirty="0">
                          <a:solidFill>
                            <a:srgbClr val="000000"/>
                          </a:solidFill>
                          <a:effectLst/>
                          <a:latin typeface="Calibri" panose="020F0502020204030204" pitchFamily="34" charset="0"/>
                          <a:ea typeface="新細明體" panose="02020500000000000000" pitchFamily="18" charset="-120"/>
                        </a:rPr>
                        <a:t>1.74</a:t>
                      </a:r>
                    </a:p>
                  </a:txBody>
                  <a:tcPr marL="9525" marR="9525" marT="9525" marB="0" anchor="ctr">
                    <a:noFill/>
                  </a:tcPr>
                </a:tc>
                <a:tc>
                  <a:txBody>
                    <a:bodyPr/>
                    <a:lstStyle/>
                    <a:p>
                      <a:pPr marL="0" algn="ctr" defTabSz="914378" rtl="0" eaLnBrk="1" fontAlgn="ctr" latinLnBrk="0" hangingPunct="1"/>
                      <a:r>
                        <a:rPr lang="en-US" altLang="zh-TW" sz="1000" b="1" i="0" u="none" strike="noStrike" kern="1200" dirty="0">
                          <a:solidFill>
                            <a:srgbClr val="FF0000"/>
                          </a:solidFill>
                          <a:effectLst/>
                          <a:latin typeface="Calibri" panose="020F0502020204030204" pitchFamily="34" charset="0"/>
                          <a:ea typeface="新細明體" panose="02020500000000000000" pitchFamily="18" charset="-120"/>
                          <a:cs typeface="+mn-cs"/>
                        </a:rPr>
                        <a:t>(7.9%)</a:t>
                      </a:r>
                    </a:p>
                  </a:txBody>
                  <a:tcPr marL="9525" marR="9525" marT="9525" marB="0" anchor="ctr">
                    <a:noFill/>
                  </a:tcPr>
                </a:tc>
                <a:extLst>
                  <a:ext uri="{0D108BD9-81ED-4DB2-BD59-A6C34878D82A}">
                    <a16:rowId xmlns:a16="http://schemas.microsoft.com/office/drawing/2014/main" val="10010"/>
                  </a:ext>
                </a:extLst>
              </a:tr>
              <a:tr h="187406">
                <a:tc>
                  <a:txBody>
                    <a:bodyPr/>
                    <a:lstStyle/>
                    <a:p>
                      <a:pPr marL="0" algn="ctr" defTabSz="914400" rtl="0" eaLnBrk="1" fontAlgn="ctr" latinLnBrk="0" hangingPunct="1"/>
                      <a:endParaRPr lang="en-US" altLang="zh-TW" sz="1000" b="1" i="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US" altLang="zh-TW" sz="1300" b="1" i="0" u="none" strike="noStrike" kern="1200" dirty="0">
                        <a:solidFill>
                          <a:srgbClr val="000000"/>
                        </a:solidFill>
                        <a:effectLst/>
                        <a:latin typeface="+mn-lt"/>
                        <a:ea typeface="新細明體" panose="02020500000000000000" pitchFamily="18" charset="-120"/>
                        <a:cs typeface="+mn-cs"/>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endParaRPr lang="en-US" altLang="zh-TW" sz="1000" b="1" i="0" u="none" strike="noStrike" kern="1200" dirty="0">
                        <a:solidFill>
                          <a:srgbClr val="FF0000"/>
                        </a:solidFill>
                        <a:effectLst/>
                        <a:latin typeface="Calibri" panose="020F0502020204030204" pitchFamily="34" charset="0"/>
                        <a:ea typeface="新細明體" panose="02020500000000000000" pitchFamily="18" charset="-120"/>
                        <a:cs typeface="+mn-cs"/>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33964">
                <a:tc>
                  <a:txBody>
                    <a:bodyPr/>
                    <a:lstStyle/>
                    <a:p>
                      <a:pPr marL="0" algn="ctr" defTabSz="914378" rtl="0" eaLnBrk="1" fontAlgn="ctr" latinLnBrk="0" hangingPunct="1"/>
                      <a:endParaRPr lang="zh-TW" altLang="en-US" sz="1100" b="0" i="0" u="none" strike="noStrike" kern="1200" dirty="0">
                        <a:solidFill>
                          <a:srgbClr val="000000"/>
                        </a:solidFill>
                        <a:effectLst/>
                        <a:latin typeface="+mn-lt"/>
                        <a:ea typeface="新細明體" panose="02020500000000000000" pitchFamily="18" charset="-120"/>
                        <a:cs typeface="+mn-cs"/>
                      </a:endParaRP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ctr"/>
                      <a:endParaRPr lang="zh-TW" altLang="en-US" sz="1100" b="0" i="0" u="none" strike="noStrike" dirty="0">
                        <a:solidFill>
                          <a:srgbClr val="000000"/>
                        </a:solidFill>
                        <a:effectLst/>
                        <a:latin typeface="+mn-lt"/>
                        <a:ea typeface="新細明體" panose="02020500000000000000" pitchFamily="18" charset="-120"/>
                      </a:endParaRP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ctr"/>
                      <a:endParaRPr lang="zh-TW" altLang="en-US" sz="900" b="0" i="0" u="none" strike="noStrike" dirty="0">
                        <a:solidFill>
                          <a:srgbClr val="000000"/>
                        </a:solidFill>
                        <a:effectLst/>
                        <a:latin typeface="+mn-lt"/>
                        <a:ea typeface="新細明體" panose="02020500000000000000" pitchFamily="18" charset="-120"/>
                      </a:endParaRPr>
                    </a:p>
                  </a:txBody>
                  <a:tcPr marL="0" marR="0" marT="0"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12"/>
                  </a:ext>
                </a:extLst>
              </a:tr>
              <a:tr h="233964">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80.3</a:t>
                      </a:r>
                    </a:p>
                  </a:txBody>
                  <a:tcPr marL="0" marR="0" marT="0" marB="0" anchor="ctr">
                    <a:solidFill>
                      <a:schemeClr val="bg1"/>
                    </a:solidFill>
                  </a:tcPr>
                </a:tc>
                <a:tc>
                  <a:txBody>
                    <a:bodyPr/>
                    <a:lstStyle/>
                    <a:p>
                      <a:pPr algn="ctr" rtl="0" fontAlgn="ctr"/>
                      <a:r>
                        <a:rPr lang="en-US" altLang="zh-TW" sz="1100" b="0" i="0" u="none" strike="noStrike">
                          <a:solidFill>
                            <a:srgbClr val="000000"/>
                          </a:solidFill>
                          <a:effectLst/>
                          <a:latin typeface="Calibri" panose="020F0502020204030204" pitchFamily="34" charset="0"/>
                          <a:ea typeface="新細明體" panose="02020500000000000000" pitchFamily="18" charset="-120"/>
                        </a:rPr>
                        <a:t>74.9</a:t>
                      </a:r>
                    </a:p>
                  </a:txBody>
                  <a:tcPr marL="9525" marR="9525" marT="9525" marB="0" anchor="ctr">
                    <a:solidFill>
                      <a:schemeClr val="bg1"/>
                    </a:solidFill>
                  </a:tcPr>
                </a:tc>
                <a:tc>
                  <a:txBody>
                    <a:bodyPr/>
                    <a:lstStyle/>
                    <a:p>
                      <a:pPr algn="ctr" rtl="0" fontAlgn="ctr"/>
                      <a:endParaRPr lang="en-US" altLang="zh-TW" sz="1100" b="0" i="0" u="none" strike="noStrike" dirty="0">
                        <a:solidFill>
                          <a:srgbClr val="FF0000"/>
                        </a:solidFill>
                        <a:effectLst/>
                        <a:latin typeface="+mn-lt"/>
                        <a:ea typeface="+mn-ea"/>
                      </a:endParaRPr>
                    </a:p>
                  </a:txBody>
                  <a:tcPr marL="0" marR="0" marT="0" marB="0" anchor="ctr">
                    <a:solidFill>
                      <a:schemeClr val="bg1"/>
                    </a:solidFill>
                  </a:tcPr>
                </a:tc>
                <a:extLst>
                  <a:ext uri="{0D108BD9-81ED-4DB2-BD59-A6C34878D82A}">
                    <a16:rowId xmlns:a16="http://schemas.microsoft.com/office/drawing/2014/main" val="10013"/>
                  </a:ext>
                </a:extLst>
              </a:tr>
              <a:tr h="233964">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58.7</a:t>
                      </a:r>
                    </a:p>
                  </a:txBody>
                  <a:tcPr marL="0" marR="0" marT="0" marB="0" anchor="ctr">
                    <a:solidFill>
                      <a:schemeClr val="bg1">
                        <a:lumMod val="95000"/>
                      </a:schemeClr>
                    </a:solidFill>
                  </a:tcPr>
                </a:tc>
                <a:tc>
                  <a:txBody>
                    <a:bodyPr/>
                    <a:lstStyle/>
                    <a:p>
                      <a:pPr algn="ctr" rtl="0" fontAlgn="ctr"/>
                      <a:r>
                        <a:rPr lang="en-US" altLang="zh-TW" sz="1100" b="0" i="0" u="none" strike="noStrike">
                          <a:solidFill>
                            <a:srgbClr val="000000"/>
                          </a:solidFill>
                          <a:effectLst/>
                          <a:latin typeface="Calibri" panose="020F0502020204030204" pitchFamily="34" charset="0"/>
                          <a:ea typeface="新細明體" panose="02020500000000000000" pitchFamily="18" charset="-120"/>
                        </a:rPr>
                        <a:t>56.3</a:t>
                      </a:r>
                    </a:p>
                  </a:txBody>
                  <a:tcPr marL="9525" marR="9525" marT="9525" marB="0" anchor="ctr">
                    <a:solidFill>
                      <a:schemeClr val="bg1">
                        <a:lumMod val="95000"/>
                      </a:schemeClr>
                    </a:solidFill>
                  </a:tcPr>
                </a:tc>
                <a:tc>
                  <a:txBody>
                    <a:bodyPr/>
                    <a:lstStyle/>
                    <a:p>
                      <a:pPr algn="ctr" rtl="0" fontAlgn="ctr"/>
                      <a:endParaRPr lang="en-US" altLang="zh-TW" sz="1100" b="0" i="0" u="none" strike="noStrike" dirty="0">
                        <a:solidFill>
                          <a:srgbClr val="000000"/>
                        </a:solidFill>
                        <a:effectLst/>
                        <a:latin typeface="+mn-lt"/>
                        <a:ea typeface="新細明體" panose="02020500000000000000" pitchFamily="18" charset="-120"/>
                      </a:endParaRPr>
                    </a:p>
                  </a:txBody>
                  <a:tcPr marL="0" marR="0" marT="0" marB="0" anchor="ctr">
                    <a:solidFill>
                      <a:schemeClr val="bg1">
                        <a:lumMod val="95000"/>
                      </a:schemeClr>
                    </a:solidFill>
                  </a:tcPr>
                </a:tc>
                <a:extLst>
                  <a:ext uri="{0D108BD9-81ED-4DB2-BD59-A6C34878D82A}">
                    <a16:rowId xmlns:a16="http://schemas.microsoft.com/office/drawing/2014/main" val="10014"/>
                  </a:ext>
                </a:extLst>
              </a:tr>
              <a:tr h="233964">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21.5</a:t>
                      </a:r>
                    </a:p>
                  </a:txBody>
                  <a:tcPr marL="0" marR="0" marT="0" marB="0" anchor="ctr">
                    <a:solidFill>
                      <a:schemeClr val="bg1"/>
                    </a:solidFill>
                  </a:tcPr>
                </a:tc>
                <a:tc>
                  <a:txBody>
                    <a:bodyPr/>
                    <a:lstStyle/>
                    <a:p>
                      <a:pPr algn="ctr" rtl="0" fontAlgn="ctr"/>
                      <a:r>
                        <a:rPr lang="en-US" altLang="zh-TW" sz="1100" b="0" i="0" u="none" strike="noStrike">
                          <a:solidFill>
                            <a:srgbClr val="000000"/>
                          </a:solidFill>
                          <a:effectLst/>
                          <a:latin typeface="Calibri" panose="020F0502020204030204" pitchFamily="34" charset="0"/>
                          <a:ea typeface="新細明體" panose="02020500000000000000" pitchFamily="18" charset="-120"/>
                        </a:rPr>
                        <a:t>18.6</a:t>
                      </a:r>
                    </a:p>
                  </a:txBody>
                  <a:tcPr marL="9525" marR="9525" marT="9525" marB="0" anchor="ctr">
                    <a:solidFill>
                      <a:schemeClr val="bg1"/>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endParaRPr lang="en-US" altLang="zh-TW" sz="1100" b="0" i="0" u="none" strike="noStrike" dirty="0">
                        <a:solidFill>
                          <a:srgbClr val="FF0000"/>
                        </a:solidFill>
                        <a:effectLst/>
                        <a:latin typeface="+mn-lt"/>
                        <a:ea typeface="+mn-ea"/>
                      </a:endParaRPr>
                    </a:p>
                  </a:txBody>
                  <a:tcPr marL="0" marR="0" marT="0" marB="0" anchor="ctr">
                    <a:solidFill>
                      <a:schemeClr val="bg1"/>
                    </a:solidFill>
                  </a:tcPr>
                </a:tc>
                <a:extLst>
                  <a:ext uri="{0D108BD9-81ED-4DB2-BD59-A6C34878D82A}">
                    <a16:rowId xmlns:a16="http://schemas.microsoft.com/office/drawing/2014/main" val="10015"/>
                  </a:ext>
                </a:extLst>
              </a:tr>
              <a:tr h="233964">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19.5</a:t>
                      </a:r>
                    </a:p>
                  </a:txBody>
                  <a:tcPr marL="0" marR="0" marT="0" marB="0" anchor="ctr">
                    <a:solidFill>
                      <a:schemeClr val="bg1">
                        <a:lumMod val="95000"/>
                      </a:schemeClr>
                    </a:solidFill>
                  </a:tcPr>
                </a:tc>
                <a:tc>
                  <a:txBody>
                    <a:bodyPr/>
                    <a:lstStyle/>
                    <a:p>
                      <a:pPr algn="ctr" rtl="0" fontAlgn="ctr"/>
                      <a:r>
                        <a:rPr lang="en-US" altLang="zh-TW" sz="1100" b="0" i="0" u="none" strike="noStrike">
                          <a:solidFill>
                            <a:srgbClr val="000000"/>
                          </a:solidFill>
                          <a:effectLst/>
                          <a:latin typeface="Calibri" panose="020F0502020204030204" pitchFamily="34" charset="0"/>
                          <a:ea typeface="新細明體" panose="02020500000000000000" pitchFamily="18" charset="-120"/>
                        </a:rPr>
                        <a:t>19.8</a:t>
                      </a:r>
                    </a:p>
                  </a:txBody>
                  <a:tcPr marL="9525" marR="9525" marT="9525" marB="0" anchor="ctr">
                    <a:solidFill>
                      <a:schemeClr val="bg1">
                        <a:lumMod val="95000"/>
                      </a:schemeClr>
                    </a:solidFill>
                  </a:tcPr>
                </a:tc>
                <a:tc>
                  <a:txBody>
                    <a:bodyPr/>
                    <a:lstStyle/>
                    <a:p>
                      <a:pPr algn="ctr" rtl="0" fontAlgn="ctr"/>
                      <a:endParaRPr lang="en-US" altLang="zh-TW" sz="1100" b="0" i="0" u="none" strike="noStrike" dirty="0">
                        <a:solidFill>
                          <a:srgbClr val="000000"/>
                        </a:solidFill>
                        <a:effectLst/>
                        <a:latin typeface="+mn-lt"/>
                        <a:ea typeface="新細明體" panose="02020500000000000000" pitchFamily="18" charset="-120"/>
                      </a:endParaRPr>
                    </a:p>
                  </a:txBody>
                  <a:tcPr marL="0" marR="0" marT="0" marB="0" anchor="ctr">
                    <a:solidFill>
                      <a:schemeClr val="bg1">
                        <a:lumMod val="95000"/>
                      </a:schemeClr>
                    </a:solidFill>
                  </a:tcPr>
                </a:tc>
                <a:extLst>
                  <a:ext uri="{0D108BD9-81ED-4DB2-BD59-A6C34878D82A}">
                    <a16:rowId xmlns:a16="http://schemas.microsoft.com/office/drawing/2014/main" val="10016"/>
                  </a:ext>
                </a:extLst>
              </a:tr>
              <a:tr h="233964">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18.5</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100" b="0" i="0" u="none" strike="noStrike" dirty="0">
                          <a:solidFill>
                            <a:srgbClr val="000000"/>
                          </a:solidFill>
                          <a:effectLst/>
                          <a:latin typeface="Calibri" panose="020F0502020204030204" pitchFamily="34" charset="0"/>
                          <a:ea typeface="新細明體" panose="02020500000000000000" pitchFamily="18" charset="-120"/>
                        </a:rPr>
                        <a:t>16.6</a:t>
                      </a: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endParaRPr lang="en-US" altLang="zh-TW" sz="1100" b="0" i="0" u="none" strike="noStrike" dirty="0">
                        <a:solidFill>
                          <a:srgbClr val="FF0000"/>
                        </a:solidFill>
                        <a:effectLst/>
                        <a:latin typeface="+mn-lt"/>
                        <a:ea typeface="+mn-ea"/>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74387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A68E100-9CA6-423E-A624-C6E2F0290C75}" type="slidenum">
              <a:rPr lang="zh-TW" altLang="en-US" smtClean="0"/>
              <a:pPr/>
              <a:t>7</a:t>
            </a:fld>
            <a:endParaRPr lang="zh-TW" altLang="en-US" dirty="0"/>
          </a:p>
        </p:txBody>
      </p:sp>
      <p:graphicFrame>
        <p:nvGraphicFramePr>
          <p:cNvPr id="3" name="表格 2">
            <a:extLst>
              <a:ext uri="{FF2B5EF4-FFF2-40B4-BE49-F238E27FC236}">
                <a16:creationId xmlns:a16="http://schemas.microsoft.com/office/drawing/2014/main" id="{17521BFF-AEA7-4547-A901-4F1F5EA93057}"/>
              </a:ext>
            </a:extLst>
          </p:cNvPr>
          <p:cNvGraphicFramePr>
            <a:graphicFrameLocks noGrp="1"/>
          </p:cNvGraphicFramePr>
          <p:nvPr>
            <p:extLst>
              <p:ext uri="{D42A27DB-BD31-4B8C-83A1-F6EECF244321}">
                <p14:modId xmlns:p14="http://schemas.microsoft.com/office/powerpoint/2010/main" val="4118927488"/>
              </p:ext>
            </p:extLst>
          </p:nvPr>
        </p:nvGraphicFramePr>
        <p:xfrm>
          <a:off x="575558" y="1005580"/>
          <a:ext cx="8028888" cy="2214247"/>
        </p:xfrm>
        <a:graphic>
          <a:graphicData uri="http://schemas.openxmlformats.org/drawingml/2006/table">
            <a:tbl>
              <a:tblPr>
                <a:tableStyleId>{5C22544A-7EE6-4342-B048-85BDC9FD1C3A}</a:tableStyleId>
              </a:tblPr>
              <a:tblGrid>
                <a:gridCol w="2351710">
                  <a:extLst>
                    <a:ext uri="{9D8B030D-6E8A-4147-A177-3AD203B41FA5}">
                      <a16:colId xmlns:a16="http://schemas.microsoft.com/office/drawing/2014/main" val="1515414599"/>
                    </a:ext>
                  </a:extLst>
                </a:gridCol>
                <a:gridCol w="992128">
                  <a:extLst>
                    <a:ext uri="{9D8B030D-6E8A-4147-A177-3AD203B41FA5}">
                      <a16:colId xmlns:a16="http://schemas.microsoft.com/office/drawing/2014/main" val="2957516736"/>
                    </a:ext>
                  </a:extLst>
                </a:gridCol>
                <a:gridCol w="937010">
                  <a:extLst>
                    <a:ext uri="{9D8B030D-6E8A-4147-A177-3AD203B41FA5}">
                      <a16:colId xmlns:a16="http://schemas.microsoft.com/office/drawing/2014/main" val="1658250527"/>
                    </a:ext>
                  </a:extLst>
                </a:gridCol>
                <a:gridCol w="937010">
                  <a:extLst>
                    <a:ext uri="{9D8B030D-6E8A-4147-A177-3AD203B41FA5}">
                      <a16:colId xmlns:a16="http://schemas.microsoft.com/office/drawing/2014/main" val="20006"/>
                    </a:ext>
                  </a:extLst>
                </a:gridCol>
                <a:gridCol w="937010">
                  <a:extLst>
                    <a:ext uri="{9D8B030D-6E8A-4147-A177-3AD203B41FA5}">
                      <a16:colId xmlns:a16="http://schemas.microsoft.com/office/drawing/2014/main" val="20007"/>
                    </a:ext>
                  </a:extLst>
                </a:gridCol>
                <a:gridCol w="937010">
                  <a:extLst>
                    <a:ext uri="{9D8B030D-6E8A-4147-A177-3AD203B41FA5}">
                      <a16:colId xmlns:a16="http://schemas.microsoft.com/office/drawing/2014/main" val="20008"/>
                    </a:ext>
                  </a:extLst>
                </a:gridCol>
                <a:gridCol w="937010">
                  <a:extLst>
                    <a:ext uri="{9D8B030D-6E8A-4147-A177-3AD203B41FA5}">
                      <a16:colId xmlns:a16="http://schemas.microsoft.com/office/drawing/2014/main" val="20009"/>
                    </a:ext>
                  </a:extLst>
                </a:gridCol>
              </a:tblGrid>
              <a:tr h="316321">
                <a:tc>
                  <a:txBody>
                    <a:bodyPr/>
                    <a:lstStyle/>
                    <a:p>
                      <a:pPr algn="l" fontAlgn="ctr"/>
                      <a:r>
                        <a:rPr lang="en-US"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a:t>
                      </a:r>
                      <a:r>
                        <a:rPr lang="zh-TW" altLang="en-US"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單位：百萬</a:t>
                      </a:r>
                      <a:r>
                        <a:rPr lang="en-US"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a:t>
                      </a:r>
                      <a:endParaRPr lang="en-US" sz="12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solidFill>
                      <a:srgbClr val="E60033"/>
                    </a:solidFill>
                  </a:tcPr>
                </a:tc>
                <a:tc>
                  <a:txBody>
                    <a:bodyPr/>
                    <a:lstStyle/>
                    <a:p>
                      <a:pPr algn="ctr" fontAlgn="ctr"/>
                      <a:r>
                        <a:rPr lang="en-US" altLang="zh-TW" sz="14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2019</a:t>
                      </a:r>
                    </a:p>
                  </a:txBody>
                  <a:tcPr marL="4763" marR="4763" marT="4763" marB="34290" anchor="ctr">
                    <a:solidFill>
                      <a:srgbClr val="E60033"/>
                    </a:solidFill>
                  </a:tcPr>
                </a:tc>
                <a:tc>
                  <a:txBody>
                    <a:bodyPr/>
                    <a:lstStyle/>
                    <a:p>
                      <a:pPr algn="ctr" fontAlgn="ctr"/>
                      <a:r>
                        <a:rPr lang="en-US" altLang="zh-TW" sz="14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2020</a:t>
                      </a:r>
                    </a:p>
                  </a:txBody>
                  <a:tcPr marL="4763" marR="4763" marT="4763" marB="34290" anchor="ctr">
                    <a:solidFill>
                      <a:srgbClr val="E60033"/>
                    </a:solidFill>
                  </a:tcPr>
                </a:tc>
                <a:tc>
                  <a:txBody>
                    <a:bodyPr/>
                    <a:lstStyle/>
                    <a:p>
                      <a:pPr algn="ctr" fontAlgn="ctr"/>
                      <a:r>
                        <a:rPr lang="en-US" altLang="zh-TW" sz="14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2021</a:t>
                      </a:r>
                    </a:p>
                  </a:txBody>
                  <a:tcPr marL="4763" marR="4763" marT="4763" marB="34290" anchor="ctr">
                    <a:solidFill>
                      <a:srgbClr val="E60033"/>
                    </a:solidFill>
                  </a:tcPr>
                </a:tc>
                <a:tc>
                  <a:txBody>
                    <a:bodyPr/>
                    <a:lstStyle/>
                    <a:p>
                      <a:pPr algn="ctr" fontAlgn="ctr"/>
                      <a:r>
                        <a:rPr lang="en-US" altLang="zh-TW" sz="14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2022</a:t>
                      </a:r>
                    </a:p>
                  </a:txBody>
                  <a:tcPr marL="4763" marR="4763" marT="4763" marB="34290" anchor="ctr">
                    <a:solidFill>
                      <a:srgbClr val="E60033"/>
                    </a:solidFill>
                  </a:tcPr>
                </a:tc>
                <a:tc>
                  <a:txBody>
                    <a:bodyPr/>
                    <a:lstStyle/>
                    <a:p>
                      <a:pPr algn="ctr" fontAlgn="ctr"/>
                      <a:r>
                        <a:rPr lang="en-US" altLang="zh-TW" sz="14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2023</a:t>
                      </a:r>
                    </a:p>
                  </a:txBody>
                  <a:tcPr marL="4763" marR="4763" marT="4763" marB="34290" anchor="ctr">
                    <a:solidFill>
                      <a:srgbClr val="E60033"/>
                    </a:solidFill>
                  </a:tcPr>
                </a:tc>
                <a:tc>
                  <a:txBody>
                    <a:bodyPr/>
                    <a:lstStyle/>
                    <a:p>
                      <a:pPr algn="ctr" fontAlgn="ctr"/>
                      <a:r>
                        <a:rPr lang="en-US" altLang="zh-TW" sz="14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2024</a:t>
                      </a:r>
                    </a:p>
                  </a:txBody>
                  <a:tcPr marL="4763" marR="4763" marT="4763" marB="34290" anchor="ctr">
                    <a:solidFill>
                      <a:srgbClr val="E60033"/>
                    </a:solidFill>
                  </a:tcPr>
                </a:tc>
                <a:extLst>
                  <a:ext uri="{0D108BD9-81ED-4DB2-BD59-A6C34878D82A}">
                    <a16:rowId xmlns:a16="http://schemas.microsoft.com/office/drawing/2014/main" val="4070159986"/>
                  </a:ext>
                </a:extLst>
              </a:tr>
              <a:tr h="316321">
                <a:tc>
                  <a:txBody>
                    <a:bodyPr/>
                    <a:lstStyle/>
                    <a:p>
                      <a:pPr algn="ctr" fontAlgn="ctr"/>
                      <a:r>
                        <a:rPr lang="zh-TW" altLang="en-US" sz="1400" b="0" i="0" u="none" strike="noStrike" dirty="0">
                          <a:solidFill>
                            <a:schemeClr val="dk1"/>
                          </a:solidFill>
                          <a:effectLst/>
                          <a:latin typeface="微軟正黑體" panose="020B0604030504040204" pitchFamily="34" charset="-120"/>
                          <a:ea typeface="微軟正黑體" panose="020B0604030504040204" pitchFamily="34" charset="-120"/>
                          <a:cs typeface="Calibri" panose="020F0502020204030204" pitchFamily="34" charset="0"/>
                        </a:rPr>
                        <a:t>淨利</a:t>
                      </a:r>
                      <a:endParaRPr 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1,309 </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1,272 </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1,300</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1,457</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1,453</a:t>
                      </a:r>
                    </a:p>
                  </a:txBody>
                  <a:tcPr marL="0" marR="0" marT="0" marB="0" anchor="ctr">
                    <a:solidFill>
                      <a:schemeClr val="bg1">
                        <a:lumMod val="95000"/>
                      </a:schemeClr>
                    </a:solidFill>
                  </a:tcPr>
                </a:tc>
                <a:tc rowSpan="5">
                  <a:txBody>
                    <a:bodyPr/>
                    <a:lstStyle/>
                    <a:p>
                      <a:pPr marL="0" algn="ctr" defTabSz="914378" rtl="0" eaLnBrk="1" fontAlgn="ctr" latinLnBrk="0" hangingPunct="1"/>
                      <a:r>
                        <a:rPr lang="zh-TW" altLang="en-US"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未公布</a:t>
                      </a:r>
                      <a:endPar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p>
                      <a:pPr marL="0" algn="ctr" defTabSz="914378" rtl="0" eaLnBrk="1" fontAlgn="ctr" latinLnBrk="0" hangingPunct="1"/>
                      <a:r>
                        <a:rPr lang="zh-TW" altLang="en-US"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財務預測</a:t>
                      </a:r>
                      <a:endPar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0" marR="0" marT="0" marB="0" anchor="ctr">
                    <a:solidFill>
                      <a:schemeClr val="bg1">
                        <a:lumMod val="95000"/>
                      </a:schemeClr>
                    </a:solidFill>
                  </a:tcPr>
                </a:tc>
                <a:extLst>
                  <a:ext uri="{0D108BD9-81ED-4DB2-BD59-A6C34878D82A}">
                    <a16:rowId xmlns:a16="http://schemas.microsoft.com/office/drawing/2014/main" val="3453930562"/>
                  </a:ext>
                </a:extLst>
              </a:tr>
              <a:tr h="316321">
                <a:tc>
                  <a:txBody>
                    <a:bodyPr/>
                    <a:lstStyle/>
                    <a:p>
                      <a:pPr algn="ctr" fontAlgn="ctr"/>
                      <a:r>
                        <a:rPr lang="zh-TW" altLang="en-US" sz="1400" b="0" i="0" u="none" strike="noStrike" dirty="0">
                          <a:solidFill>
                            <a:schemeClr val="dk1"/>
                          </a:solidFill>
                          <a:effectLst/>
                          <a:latin typeface="微軟正黑體" panose="020B0604030504040204" pitchFamily="34" charset="-120"/>
                          <a:ea typeface="微軟正黑體" panose="020B0604030504040204" pitchFamily="34" charset="-120"/>
                          <a:cs typeface="Calibri" panose="020F0502020204030204" pitchFamily="34" charset="0"/>
                        </a:rPr>
                        <a:t>現金股利</a:t>
                      </a:r>
                      <a:endParaRPr 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884</a:t>
                      </a:r>
                    </a:p>
                  </a:txBody>
                  <a:tcPr marL="0" marR="0" marT="0" marB="0" anchor="ctr">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948</a:t>
                      </a:r>
                    </a:p>
                  </a:txBody>
                  <a:tcPr marL="0" marR="0" marT="0" marB="0" anchor="ctr">
                    <a:solidFill>
                      <a:schemeClr val="bg1"/>
                    </a:solidFill>
                  </a:tcPr>
                </a:tc>
                <a:tc>
                  <a:txBody>
                    <a:bodyPr/>
                    <a:lstStyle/>
                    <a:p>
                      <a:pPr marL="0" algn="ctr" defTabSz="914378" rtl="0" eaLnBrk="1" fontAlgn="ctr" latinLnBrk="0" hangingPunct="1"/>
                      <a:r>
                        <a:rPr lang="en-US" altLang="zh-TW" sz="1400" b="0" i="0" u="none" strike="noStrike" kern="1200">
                          <a:solidFill>
                            <a:srgbClr val="000000"/>
                          </a:solidFill>
                          <a:effectLst/>
                          <a:latin typeface="微軟正黑體" panose="020B0604030504040204" pitchFamily="34" charset="-120"/>
                          <a:ea typeface="微軟正黑體" panose="020B0604030504040204" pitchFamily="34" charset="-120"/>
                          <a:cs typeface="+mn-cs"/>
                        </a:rPr>
                        <a:t>904</a:t>
                      </a:r>
                      <a:endPar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0" marR="0" marT="0" marB="0" anchor="ctr">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1,022</a:t>
                      </a:r>
                    </a:p>
                  </a:txBody>
                  <a:tcPr marL="0" marR="0" marT="0" marB="0" anchor="ctr">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1,022</a:t>
                      </a:r>
                    </a:p>
                  </a:txBody>
                  <a:tcPr marL="0" marR="0" marT="0" marB="0" anchor="ctr">
                    <a:solidFill>
                      <a:schemeClr val="bg1"/>
                    </a:solidFill>
                  </a:tcPr>
                </a:tc>
                <a:tc vMerge="1">
                  <a:txBody>
                    <a:bodyPr/>
                    <a:lstStyle/>
                    <a:p>
                      <a:pPr marL="0" algn="ctr" defTabSz="914378" rtl="0" eaLnBrk="1" fontAlgn="ctr" latinLnBrk="0" hangingPunct="1"/>
                      <a:endPar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0" marR="0" marT="0" marB="0" anchor="ctr">
                    <a:solidFill>
                      <a:schemeClr val="bg1"/>
                    </a:solidFill>
                  </a:tcPr>
                </a:tc>
                <a:extLst>
                  <a:ext uri="{0D108BD9-81ED-4DB2-BD59-A6C34878D82A}">
                    <a16:rowId xmlns:a16="http://schemas.microsoft.com/office/drawing/2014/main" val="2863263690"/>
                  </a:ext>
                </a:extLst>
              </a:tr>
              <a:tr h="316321">
                <a:tc>
                  <a:txBody>
                    <a:bodyPr/>
                    <a:lstStyle/>
                    <a:p>
                      <a:pPr algn="ctr" fontAlgn="ctr"/>
                      <a:r>
                        <a:rPr lang="zh-TW" altLang="en-US" sz="14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每股現金股利</a:t>
                      </a:r>
                      <a:r>
                        <a:rPr lang="en-US" sz="14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en-US" sz="12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(NT$)</a:t>
                      </a:r>
                      <a:endParaRPr 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6.5</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6.4</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6.1</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6.9</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6.9</a:t>
                      </a:r>
                    </a:p>
                  </a:txBody>
                  <a:tcPr marL="0" marR="0" marT="0" marB="0" anchor="ctr">
                    <a:solidFill>
                      <a:schemeClr val="bg1">
                        <a:lumMod val="95000"/>
                      </a:schemeClr>
                    </a:solidFill>
                  </a:tcPr>
                </a:tc>
                <a:tc vMerge="1">
                  <a:txBody>
                    <a:bodyPr/>
                    <a:lstStyle/>
                    <a:p>
                      <a:pPr marL="0" algn="ctr" defTabSz="914378" rtl="0" eaLnBrk="1" fontAlgn="ctr" latinLnBrk="0" hangingPunct="1"/>
                      <a:endPar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0" marR="0" marT="0" marB="0" anchor="ctr">
                    <a:solidFill>
                      <a:schemeClr val="bg1">
                        <a:lumMod val="95000"/>
                      </a:schemeClr>
                    </a:solidFill>
                  </a:tcPr>
                </a:tc>
                <a:extLst>
                  <a:ext uri="{0D108BD9-81ED-4DB2-BD59-A6C34878D82A}">
                    <a16:rowId xmlns:a16="http://schemas.microsoft.com/office/drawing/2014/main" val="2535333127"/>
                  </a:ext>
                </a:extLst>
              </a:tr>
              <a:tr h="316321">
                <a:tc>
                  <a:txBody>
                    <a:bodyPr/>
                    <a:lstStyle/>
                    <a:p>
                      <a:pPr algn="ctr" fontAlgn="ctr"/>
                      <a:r>
                        <a:rPr lang="zh-TW" altLang="en-US" sz="14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配息率</a:t>
                      </a:r>
                      <a:endParaRPr 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solidFill>
                      <a:schemeClr val="bg1"/>
                    </a:solidFill>
                  </a:tcPr>
                </a:tc>
                <a:tc>
                  <a:txBody>
                    <a:bodyPr/>
                    <a:lstStyle/>
                    <a:p>
                      <a:pPr marL="0" algn="ctr" defTabSz="914378" rtl="0" eaLnBrk="1" fontAlgn="ctr" latinLnBrk="0" hangingPunct="1"/>
                      <a:r>
                        <a:rPr lang="en-US" altLang="zh-TW" sz="14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67.4%</a:t>
                      </a:r>
                    </a:p>
                  </a:txBody>
                  <a:tcPr marL="0" marR="0" marT="0" marB="0" anchor="ctr">
                    <a:solidFill>
                      <a:schemeClr val="bg1"/>
                    </a:solidFill>
                  </a:tcPr>
                </a:tc>
                <a:tc>
                  <a:txBody>
                    <a:bodyPr/>
                    <a:lstStyle/>
                    <a:p>
                      <a:pPr marL="0" algn="ctr" defTabSz="914378" rtl="0" eaLnBrk="1" fontAlgn="ctr" latinLnBrk="0" hangingPunct="1"/>
                      <a:r>
                        <a:rPr lang="en-US" altLang="zh-TW" sz="14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68.5%</a:t>
                      </a:r>
                    </a:p>
                  </a:txBody>
                  <a:tcPr marL="0" marR="0" marT="0" marB="0" anchor="ctr">
                    <a:solidFill>
                      <a:schemeClr val="bg1"/>
                    </a:solidFill>
                  </a:tcPr>
                </a:tc>
                <a:tc>
                  <a:txBody>
                    <a:bodyPr/>
                    <a:lstStyle/>
                    <a:p>
                      <a:pPr marL="0" algn="ctr" defTabSz="914378" rtl="0" eaLnBrk="1" fontAlgn="ctr" latinLnBrk="0" hangingPunct="1"/>
                      <a:r>
                        <a:rPr lang="en-US" altLang="zh-TW" sz="14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69.2%</a:t>
                      </a:r>
                    </a:p>
                  </a:txBody>
                  <a:tcPr marL="0" marR="0" marT="0" marB="0" anchor="ctr">
                    <a:solidFill>
                      <a:schemeClr val="bg1"/>
                    </a:solidFill>
                  </a:tcPr>
                </a:tc>
                <a:tc>
                  <a:txBody>
                    <a:bodyPr/>
                    <a:lstStyle/>
                    <a:p>
                      <a:pPr marL="0" algn="ctr" defTabSz="914378" rtl="0" eaLnBrk="1" fontAlgn="ctr" latinLnBrk="0" hangingPunct="1"/>
                      <a:r>
                        <a:rPr lang="en-US" altLang="zh-TW" sz="14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70.1%</a:t>
                      </a:r>
                    </a:p>
                  </a:txBody>
                  <a:tcPr marL="0" marR="0" marT="0" marB="0" anchor="ctr">
                    <a:solidFill>
                      <a:schemeClr val="bg1"/>
                    </a:solidFill>
                  </a:tcPr>
                </a:tc>
                <a:tc>
                  <a:txBody>
                    <a:bodyPr/>
                    <a:lstStyle/>
                    <a:p>
                      <a:pPr marL="0" algn="ctr" defTabSz="914378" rtl="0" eaLnBrk="1" fontAlgn="ctr" latinLnBrk="0" hangingPunct="1"/>
                      <a:r>
                        <a:rPr lang="en-US" altLang="zh-TW" sz="14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70.3%</a:t>
                      </a:r>
                    </a:p>
                  </a:txBody>
                  <a:tcPr marL="0" marR="0" marT="0" marB="0" anchor="ctr">
                    <a:solidFill>
                      <a:schemeClr val="bg1"/>
                    </a:solidFill>
                  </a:tcPr>
                </a:tc>
                <a:tc vMerge="1">
                  <a:txBody>
                    <a:bodyPr/>
                    <a:lstStyle/>
                    <a:p>
                      <a:pPr marL="0" algn="ctr" defTabSz="914378" rtl="0" eaLnBrk="1" fontAlgn="ctr" latinLnBrk="0" hangingPunct="1"/>
                      <a:endParaRPr lang="en-US" altLang="zh-TW" sz="14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0" marR="0" marT="0" marB="0" anchor="ctr">
                    <a:solidFill>
                      <a:schemeClr val="bg1"/>
                    </a:solidFill>
                  </a:tcPr>
                </a:tc>
                <a:extLst>
                  <a:ext uri="{0D108BD9-81ED-4DB2-BD59-A6C34878D82A}">
                    <a16:rowId xmlns:a16="http://schemas.microsoft.com/office/drawing/2014/main" val="542617141"/>
                  </a:ext>
                </a:extLst>
              </a:tr>
              <a:tr h="316321">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每股盈餘</a:t>
                      </a:r>
                      <a:endParaRPr 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chemeClr val="tx1"/>
                          </a:solidFill>
                          <a:effectLst/>
                          <a:latin typeface="微軟正黑體" panose="020B0604030504040204" pitchFamily="34" charset="-120"/>
                          <a:ea typeface="微軟正黑體" panose="020B0604030504040204" pitchFamily="34" charset="-120"/>
                          <a:cs typeface="+mn-cs"/>
                        </a:rPr>
                        <a:t>9.63</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9.34</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8.81</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9.84</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9.81</a:t>
                      </a:r>
                    </a:p>
                  </a:txBody>
                  <a:tcPr marL="0" marR="0" marT="0" marB="0" anchor="ctr">
                    <a:solidFill>
                      <a:schemeClr val="bg1">
                        <a:lumMod val="95000"/>
                      </a:schemeClr>
                    </a:solidFill>
                  </a:tcPr>
                </a:tc>
                <a:tc vMerge="1">
                  <a:txBody>
                    <a:bodyPr/>
                    <a:lstStyle/>
                    <a:p>
                      <a:pPr marL="0" algn="ctr" defTabSz="914378" rtl="0" eaLnBrk="1" fontAlgn="ctr" latinLnBrk="0" hangingPunct="1"/>
                      <a:endPar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0" marR="0" marT="0" marB="0" anchor="ctr">
                    <a:solidFill>
                      <a:schemeClr val="bg1">
                        <a:lumMod val="95000"/>
                      </a:schemeClr>
                    </a:solidFill>
                  </a:tcPr>
                </a:tc>
                <a:extLst>
                  <a:ext uri="{0D108BD9-81ED-4DB2-BD59-A6C34878D82A}">
                    <a16:rowId xmlns:a16="http://schemas.microsoft.com/office/drawing/2014/main" val="1535899028"/>
                  </a:ext>
                </a:extLst>
              </a:tr>
              <a:tr h="316321">
                <a:tc>
                  <a:txBody>
                    <a:bodyPr/>
                    <a:lstStyle/>
                    <a:p>
                      <a:pPr algn="ctr" fontAlgn="ctr"/>
                      <a:r>
                        <a:rPr lang="zh-TW" altLang="en-US" sz="1400" b="0" i="0" u="none" strike="noStrike" dirty="0">
                          <a:solidFill>
                            <a:schemeClr val="dk1"/>
                          </a:solidFill>
                          <a:effectLst/>
                          <a:latin typeface="微軟正黑體" panose="020B0604030504040204" pitchFamily="34" charset="-120"/>
                          <a:ea typeface="微軟正黑體" panose="020B0604030504040204" pitchFamily="34" charset="-120"/>
                          <a:cs typeface="Calibri" panose="020F0502020204030204" pitchFamily="34" charset="0"/>
                        </a:rPr>
                        <a:t>資本支出</a:t>
                      </a:r>
                      <a:endParaRPr lang="en-US" sz="14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3600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630 </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1,214 </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1,481</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1,005</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1,078</a:t>
                      </a: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8" rtl="0" eaLnBrk="1" fontAlgn="ctr" latinLnBrk="0" hangingPunct="1"/>
                      <a:r>
                        <a:rPr lang="en-US" altLang="zh-TW" sz="14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504</a:t>
                      </a: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007522"/>
                  </a:ext>
                </a:extLst>
              </a:tr>
            </a:tbl>
          </a:graphicData>
        </a:graphic>
      </p:graphicFrame>
      <p:sp>
        <p:nvSpPr>
          <p:cNvPr id="7" name="內容版面配置區 2">
            <a:extLst>
              <a:ext uri="{FF2B5EF4-FFF2-40B4-BE49-F238E27FC236}">
                <a16:creationId xmlns:a16="http://schemas.microsoft.com/office/drawing/2014/main" id="{35F4A6C5-ABCD-4A9C-826D-142C075F149E}"/>
              </a:ext>
            </a:extLst>
          </p:cNvPr>
          <p:cNvSpPr txBox="1">
            <a:spLocks/>
          </p:cNvSpPr>
          <p:nvPr/>
        </p:nvSpPr>
        <p:spPr>
          <a:xfrm>
            <a:off x="467544" y="3363838"/>
            <a:ext cx="8496943" cy="1600199"/>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None/>
              <a:tabLst>
                <a:tab pos="2419350" algn="l"/>
              </a:tabLst>
            </a:pPr>
            <a:r>
              <a:rPr lang="zh-TW" altLang="en-US" sz="1200" dirty="0">
                <a:cs typeface="Calibri" panose="020F0502020204030204" pitchFamily="34" charset="0"/>
              </a:rPr>
              <a:t>註</a:t>
            </a:r>
            <a:r>
              <a:rPr lang="en-US" altLang="zh-TW" sz="1200" dirty="0">
                <a:cs typeface="Calibri" panose="020F0502020204030204" pitchFamily="34" charset="0"/>
              </a:rPr>
              <a:t>:</a:t>
            </a:r>
          </a:p>
          <a:p>
            <a:pPr marL="180975" indent="-180975">
              <a:lnSpc>
                <a:spcPts val="1800"/>
              </a:lnSpc>
              <a:spcBef>
                <a:spcPts val="0"/>
              </a:spcBef>
              <a:spcAft>
                <a:spcPts val="300"/>
              </a:spcAft>
              <a:buFont typeface="Arial" pitchFamily="34" charset="0"/>
              <a:buAutoNum type="arabicPeriod"/>
              <a:tabLst>
                <a:tab pos="2419350" algn="l"/>
              </a:tabLst>
            </a:pPr>
            <a:r>
              <a:rPr lang="zh-TW" altLang="en-US" sz="1100" dirty="0">
                <a:cs typeface="Calibri" panose="020F0502020204030204" pitchFamily="34" charset="0"/>
              </a:rPr>
              <a:t>葡萄王於</a:t>
            </a:r>
            <a:r>
              <a:rPr lang="en-US" altLang="zh-TW" sz="1100" dirty="0">
                <a:cs typeface="Calibri" panose="020F0502020204030204" pitchFamily="34" charset="0"/>
              </a:rPr>
              <a:t>2021</a:t>
            </a:r>
            <a:r>
              <a:rPr lang="zh-TW" altLang="en-US" sz="1100" dirty="0">
                <a:cs typeface="Calibri" panose="020F0502020204030204" pitchFamily="34" charset="0"/>
              </a:rPr>
              <a:t>年</a:t>
            </a:r>
            <a:r>
              <a:rPr lang="en-US" altLang="zh-TW" sz="1100" dirty="0">
                <a:cs typeface="Calibri" panose="020F0502020204030204" pitchFamily="34" charset="0"/>
              </a:rPr>
              <a:t>1</a:t>
            </a:r>
            <a:r>
              <a:rPr lang="zh-TW" altLang="en-US" sz="1100" dirty="0">
                <a:cs typeface="Calibri" panose="020F0502020204030204" pitchFamily="34" charset="0"/>
              </a:rPr>
              <a:t>月</a:t>
            </a:r>
            <a:r>
              <a:rPr lang="en-US" altLang="zh-TW" sz="1100" dirty="0">
                <a:cs typeface="Calibri" panose="020F0502020204030204" pitchFamily="34" charset="0"/>
              </a:rPr>
              <a:t>14</a:t>
            </a:r>
            <a:r>
              <a:rPr lang="zh-TW" altLang="en-US" sz="1100" dirty="0">
                <a:cs typeface="Calibri" panose="020F0502020204030204" pitchFamily="34" charset="0"/>
              </a:rPr>
              <a:t>日決議通過以私募方式辦理現金增資發行普通股</a:t>
            </a:r>
            <a:r>
              <a:rPr lang="en-US" altLang="zh-TW" sz="1100" dirty="0">
                <a:cs typeface="Calibri" panose="020F0502020204030204" pitchFamily="34" charset="0"/>
              </a:rPr>
              <a:t>11,851</a:t>
            </a:r>
            <a:r>
              <a:rPr lang="zh-TW" altLang="en-US" sz="1100" dirty="0">
                <a:cs typeface="Calibri" panose="020F0502020204030204" pitchFamily="34" charset="0"/>
              </a:rPr>
              <a:t>仟股，應募人為策略性投資人</a:t>
            </a:r>
            <a:r>
              <a:rPr lang="en-US" altLang="zh-TW" sz="1100" dirty="0">
                <a:cs typeface="Calibri" panose="020F0502020204030204" pitchFamily="34" charset="0"/>
              </a:rPr>
              <a:t>-</a:t>
            </a:r>
            <a:r>
              <a:rPr lang="zh-TW" altLang="en-US" sz="1100" dirty="0">
                <a:cs typeface="Calibri" panose="020F0502020204030204" pitchFamily="34" charset="0"/>
              </a:rPr>
              <a:t> 統一企業（股）公司。</a:t>
            </a:r>
            <a:endParaRPr lang="en-US" altLang="zh-TW" sz="1100" dirty="0">
              <a:cs typeface="Calibri" panose="020F0502020204030204" pitchFamily="34" charset="0"/>
            </a:endParaRPr>
          </a:p>
          <a:p>
            <a:pPr marL="180975" indent="-180975">
              <a:lnSpc>
                <a:spcPts val="1800"/>
              </a:lnSpc>
              <a:spcBef>
                <a:spcPts val="300"/>
              </a:spcBef>
              <a:spcAft>
                <a:spcPts val="300"/>
              </a:spcAft>
              <a:buFont typeface="Arial" pitchFamily="34" charset="0"/>
              <a:buAutoNum type="arabicPeriod"/>
              <a:tabLst>
                <a:tab pos="2419350" algn="l"/>
              </a:tabLst>
            </a:pPr>
            <a:r>
              <a:rPr lang="en-US" altLang="zh-TW" sz="1100" dirty="0">
                <a:cs typeface="Calibri" panose="020F0502020204030204" pitchFamily="34" charset="0"/>
              </a:rPr>
              <a:t>2022</a:t>
            </a:r>
            <a:r>
              <a:rPr lang="zh-TW" altLang="en-US" sz="1100" dirty="0">
                <a:cs typeface="Calibri" panose="020F0502020204030204" pitchFamily="34" charset="0"/>
              </a:rPr>
              <a:t>及</a:t>
            </a:r>
            <a:r>
              <a:rPr lang="en-US" altLang="zh-TW" sz="1100" dirty="0">
                <a:cs typeface="Calibri" panose="020F0502020204030204" pitchFamily="34" charset="0"/>
              </a:rPr>
              <a:t>2021</a:t>
            </a:r>
            <a:r>
              <a:rPr lang="zh-TW" altLang="en-US" sz="1100" dirty="0">
                <a:cs typeface="Calibri" panose="020F0502020204030204" pitchFamily="34" charset="0"/>
              </a:rPr>
              <a:t>年的資本支出包括：</a:t>
            </a:r>
            <a:r>
              <a:rPr lang="zh-TW" altLang="en-US" sz="1100" u="sng" dirty="0">
                <a:cs typeface="Calibri" panose="020F0502020204030204" pitchFamily="34" charset="0"/>
              </a:rPr>
              <a:t>平鎮湧豐廠一期</a:t>
            </a:r>
            <a:r>
              <a:rPr lang="zh-TW" altLang="en-US" sz="1100" dirty="0">
                <a:cs typeface="Calibri" panose="020F0502020204030204" pitchFamily="34" charset="0"/>
              </a:rPr>
              <a:t>廠房及設備。</a:t>
            </a:r>
            <a:endParaRPr lang="en-US" altLang="zh-TW" sz="1100" dirty="0">
              <a:cs typeface="Calibri" panose="020F0502020204030204" pitchFamily="34" charset="0"/>
            </a:endParaRPr>
          </a:p>
          <a:p>
            <a:pPr marL="180975" indent="-180975">
              <a:lnSpc>
                <a:spcPts val="1800"/>
              </a:lnSpc>
              <a:spcBef>
                <a:spcPts val="300"/>
              </a:spcBef>
              <a:spcAft>
                <a:spcPts val="300"/>
              </a:spcAft>
              <a:buFont typeface="Arial" pitchFamily="34" charset="0"/>
              <a:buAutoNum type="arabicPeriod"/>
              <a:tabLst>
                <a:tab pos="2419350" algn="l"/>
              </a:tabLst>
            </a:pPr>
            <a:r>
              <a:rPr lang="en-US" altLang="zh-TW" sz="1100" dirty="0">
                <a:cs typeface="Calibri" panose="020F0502020204030204" pitchFamily="34" charset="0"/>
              </a:rPr>
              <a:t>2023</a:t>
            </a:r>
            <a:r>
              <a:rPr lang="zh-TW" altLang="en-US" sz="1100" dirty="0">
                <a:cs typeface="Calibri" panose="020F0502020204030204" pitchFamily="34" charset="0"/>
              </a:rPr>
              <a:t>年的資本支出包括：</a:t>
            </a:r>
            <a:r>
              <a:rPr lang="zh-TW" altLang="en-US" sz="1100" b="1" u="sng" dirty="0">
                <a:solidFill>
                  <a:srgbClr val="0070C0"/>
                </a:solidFill>
                <a:cs typeface="Calibri" panose="020F0502020204030204" pitchFamily="34" charset="0"/>
              </a:rPr>
              <a:t>龍潭廠二期</a:t>
            </a:r>
            <a:r>
              <a:rPr lang="zh-TW" altLang="en-US" sz="1100" dirty="0">
                <a:cs typeface="Calibri" panose="020F0502020204030204" pitchFamily="34" charset="0"/>
              </a:rPr>
              <a:t>廠房及設備、軟膠囊新產線、果凍膠新產線、</a:t>
            </a:r>
            <a:r>
              <a:rPr lang="en-US" altLang="zh-TW" sz="1100" dirty="0">
                <a:cs typeface="Calibri" panose="020F0502020204030204" pitchFamily="34" charset="0"/>
              </a:rPr>
              <a:t>PIC/S</a:t>
            </a:r>
            <a:r>
              <a:rPr lang="zh-TW" altLang="en-US" sz="1100" dirty="0">
                <a:cs typeface="Calibri" panose="020F0502020204030204" pitchFamily="34" charset="0"/>
              </a:rPr>
              <a:t>線擴產。</a:t>
            </a:r>
            <a:endParaRPr lang="en-US" altLang="zh-TW" sz="1100" dirty="0">
              <a:cs typeface="Calibri" panose="020F0502020204030204" pitchFamily="34" charset="0"/>
            </a:endParaRPr>
          </a:p>
          <a:p>
            <a:pPr marL="180975" indent="-180975">
              <a:lnSpc>
                <a:spcPts val="1800"/>
              </a:lnSpc>
              <a:spcBef>
                <a:spcPts val="300"/>
              </a:spcBef>
              <a:spcAft>
                <a:spcPts val="300"/>
              </a:spcAft>
              <a:buFont typeface="Arial" pitchFamily="34" charset="0"/>
              <a:buAutoNum type="arabicPeriod"/>
              <a:tabLst>
                <a:tab pos="2419350" algn="l"/>
              </a:tabLst>
            </a:pPr>
            <a:r>
              <a:rPr lang="zh-TW" altLang="en-US" sz="1100" u="sng" dirty="0">
                <a:cs typeface="Calibri" panose="020F0502020204030204" pitchFamily="34" charset="0"/>
              </a:rPr>
              <a:t>平鎮湧豐廠一期</a:t>
            </a:r>
            <a:r>
              <a:rPr lang="zh-TW" altLang="en-US" sz="1100" dirty="0">
                <a:cs typeface="Calibri" panose="020F0502020204030204" pitchFamily="34" charset="0"/>
              </a:rPr>
              <a:t>及</a:t>
            </a:r>
            <a:r>
              <a:rPr lang="zh-TW" altLang="en-US" sz="1100" b="1" u="sng" dirty="0">
                <a:solidFill>
                  <a:srgbClr val="0070C0"/>
                </a:solidFill>
                <a:cs typeface="Calibri" panose="020F0502020204030204" pitchFamily="34" charset="0"/>
              </a:rPr>
              <a:t>龍潭廠二期</a:t>
            </a:r>
            <a:r>
              <a:rPr lang="zh-TW" altLang="en-US" sz="1100" dirty="0">
                <a:cs typeface="Calibri" panose="020F0502020204030204" pitchFamily="34" charset="0"/>
              </a:rPr>
              <a:t>之廠房及設備，仍持續建置，相關資本支出列示於以前年度。</a:t>
            </a:r>
            <a:endParaRPr lang="en-US" altLang="zh-TW" sz="1100" dirty="0">
              <a:cs typeface="Calibri" panose="020F0502020204030204" pitchFamily="34" charset="0"/>
            </a:endParaRPr>
          </a:p>
        </p:txBody>
      </p:sp>
      <p:sp>
        <p:nvSpPr>
          <p:cNvPr id="8" name="標題 1">
            <a:extLst>
              <a:ext uri="{FF2B5EF4-FFF2-40B4-BE49-F238E27FC236}">
                <a16:creationId xmlns:a16="http://schemas.microsoft.com/office/drawing/2014/main" id="{A7C32F16-1CDE-4DF3-BD3D-B8B746F02851}"/>
              </a:ext>
            </a:extLst>
          </p:cNvPr>
          <p:cNvSpPr txBox="1">
            <a:spLocks/>
          </p:cNvSpPr>
          <p:nvPr/>
        </p:nvSpPr>
        <p:spPr>
          <a:xfrm>
            <a:off x="537615" y="348661"/>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資本支出計劃與配息率</a:t>
            </a:r>
          </a:p>
        </p:txBody>
      </p:sp>
      <p:sp>
        <p:nvSpPr>
          <p:cNvPr id="2" name="文字方塊 1">
            <a:extLst>
              <a:ext uri="{FF2B5EF4-FFF2-40B4-BE49-F238E27FC236}">
                <a16:creationId xmlns:a16="http://schemas.microsoft.com/office/drawing/2014/main" id="{CDBD6771-AC0B-4191-9753-57FAFB0D5481}"/>
              </a:ext>
            </a:extLst>
          </p:cNvPr>
          <p:cNvSpPr txBox="1"/>
          <p:nvPr/>
        </p:nvSpPr>
        <p:spPr>
          <a:xfrm>
            <a:off x="5508104" y="2715766"/>
            <a:ext cx="432048" cy="215444"/>
          </a:xfrm>
          <a:prstGeom prst="rect">
            <a:avLst/>
          </a:prstGeom>
          <a:noFill/>
        </p:spPr>
        <p:txBody>
          <a:bodyPr wrap="square" rtlCol="0">
            <a:spAutoFit/>
          </a:bodyPr>
          <a:lstStyle/>
          <a:p>
            <a:r>
              <a:rPr lang="zh-TW" altLang="en-US" sz="800" dirty="0">
                <a:latin typeface="微軟正黑體" panose="020B0604030504040204" pitchFamily="34" charset="-120"/>
                <a:ea typeface="微軟正黑體" panose="020B0604030504040204" pitchFamily="34" charset="-120"/>
              </a:rPr>
              <a:t>註</a:t>
            </a:r>
            <a:r>
              <a:rPr lang="en-US" altLang="zh-TW" sz="800" dirty="0">
                <a:latin typeface="微軟正黑體" panose="020B0604030504040204" pitchFamily="34" charset="-120"/>
                <a:ea typeface="微軟正黑體" panose="020B0604030504040204" pitchFamily="34" charset="-120"/>
              </a:rPr>
              <a:t>1</a:t>
            </a:r>
            <a:endParaRPr lang="zh-TW" altLang="en-US" sz="8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CDBD6771-AC0B-4191-9753-57FAFB0D5481}"/>
              </a:ext>
            </a:extLst>
          </p:cNvPr>
          <p:cNvSpPr txBox="1"/>
          <p:nvPr/>
        </p:nvSpPr>
        <p:spPr>
          <a:xfrm>
            <a:off x="5508104" y="3035178"/>
            <a:ext cx="432048" cy="215444"/>
          </a:xfrm>
          <a:prstGeom prst="rect">
            <a:avLst/>
          </a:prstGeom>
          <a:noFill/>
        </p:spPr>
        <p:txBody>
          <a:bodyPr wrap="square" rtlCol="0">
            <a:spAutoFit/>
          </a:bodyPr>
          <a:lstStyle/>
          <a:p>
            <a:r>
              <a:rPr lang="zh-TW" altLang="en-US" sz="800" dirty="0">
                <a:latin typeface="微軟正黑體" panose="020B0604030504040204" pitchFamily="34" charset="-120"/>
                <a:ea typeface="微軟正黑體" panose="020B0604030504040204" pitchFamily="34" charset="-120"/>
              </a:rPr>
              <a:t>註</a:t>
            </a:r>
            <a:r>
              <a:rPr lang="en-US" altLang="zh-TW" sz="800" dirty="0">
                <a:latin typeface="微軟正黑體" panose="020B0604030504040204" pitchFamily="34" charset="-120"/>
                <a:ea typeface="微軟正黑體" panose="020B0604030504040204" pitchFamily="34" charset="-120"/>
              </a:rPr>
              <a:t>2</a:t>
            </a:r>
            <a:endParaRPr lang="zh-TW" altLang="en-US" sz="80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DBD6771-AC0B-4191-9753-57FAFB0D5481}"/>
              </a:ext>
            </a:extLst>
          </p:cNvPr>
          <p:cNvSpPr txBox="1"/>
          <p:nvPr/>
        </p:nvSpPr>
        <p:spPr>
          <a:xfrm>
            <a:off x="7380312" y="3000295"/>
            <a:ext cx="432048" cy="215444"/>
          </a:xfrm>
          <a:prstGeom prst="rect">
            <a:avLst/>
          </a:prstGeom>
          <a:noFill/>
        </p:spPr>
        <p:txBody>
          <a:bodyPr wrap="square" rtlCol="0">
            <a:spAutoFit/>
          </a:bodyPr>
          <a:lstStyle/>
          <a:p>
            <a:r>
              <a:rPr lang="zh-TW" altLang="en-US" sz="800" dirty="0">
                <a:latin typeface="微軟正黑體" panose="020B0604030504040204" pitchFamily="34" charset="-120"/>
                <a:ea typeface="微軟正黑體" panose="020B0604030504040204" pitchFamily="34" charset="-120"/>
              </a:rPr>
              <a:t>註</a:t>
            </a:r>
            <a:r>
              <a:rPr lang="en-US" altLang="zh-TW" sz="800" dirty="0">
                <a:latin typeface="微軟正黑體" panose="020B0604030504040204" pitchFamily="34" charset="-120"/>
                <a:ea typeface="微軟正黑體" panose="020B0604030504040204" pitchFamily="34" charset="-120"/>
              </a:rPr>
              <a:t>3</a:t>
            </a:r>
            <a:endParaRPr lang="zh-TW" altLang="en-US" sz="800"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33450C84-99E9-4C3B-B425-065B1DE1DE1D}"/>
              </a:ext>
            </a:extLst>
          </p:cNvPr>
          <p:cNvSpPr txBox="1"/>
          <p:nvPr/>
        </p:nvSpPr>
        <p:spPr>
          <a:xfrm>
            <a:off x="6426274" y="3035178"/>
            <a:ext cx="432048" cy="215444"/>
          </a:xfrm>
          <a:prstGeom prst="rect">
            <a:avLst/>
          </a:prstGeom>
          <a:noFill/>
        </p:spPr>
        <p:txBody>
          <a:bodyPr wrap="square" rtlCol="0">
            <a:spAutoFit/>
          </a:bodyPr>
          <a:lstStyle/>
          <a:p>
            <a:r>
              <a:rPr lang="zh-TW" altLang="en-US" sz="800" dirty="0">
                <a:latin typeface="微軟正黑體" panose="020B0604030504040204" pitchFamily="34" charset="-120"/>
                <a:ea typeface="微軟正黑體" panose="020B0604030504040204" pitchFamily="34" charset="-120"/>
              </a:rPr>
              <a:t>註</a:t>
            </a:r>
            <a:r>
              <a:rPr lang="en-US" altLang="zh-TW" sz="800" dirty="0">
                <a:latin typeface="微軟正黑體" panose="020B0604030504040204" pitchFamily="34" charset="-120"/>
                <a:ea typeface="微軟正黑體" panose="020B0604030504040204" pitchFamily="34" charset="-120"/>
              </a:rPr>
              <a:t>2</a:t>
            </a:r>
            <a:endParaRPr lang="zh-TW" altLang="en-US" sz="800" dirty="0">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90BA67B4-53CA-4C89-BA88-97151230E972}"/>
              </a:ext>
            </a:extLst>
          </p:cNvPr>
          <p:cNvSpPr txBox="1"/>
          <p:nvPr/>
        </p:nvSpPr>
        <p:spPr>
          <a:xfrm>
            <a:off x="8256040" y="3019781"/>
            <a:ext cx="432048" cy="215444"/>
          </a:xfrm>
          <a:prstGeom prst="rect">
            <a:avLst/>
          </a:prstGeom>
          <a:noFill/>
        </p:spPr>
        <p:txBody>
          <a:bodyPr wrap="square" rtlCol="0">
            <a:spAutoFit/>
          </a:bodyPr>
          <a:lstStyle/>
          <a:p>
            <a:r>
              <a:rPr lang="zh-TW" altLang="en-US" sz="800" dirty="0">
                <a:latin typeface="微軟正黑體" panose="020B0604030504040204" pitchFamily="34" charset="-120"/>
                <a:ea typeface="微軟正黑體" panose="020B0604030504040204" pitchFamily="34" charset="-120"/>
              </a:rPr>
              <a:t>註</a:t>
            </a:r>
            <a:r>
              <a:rPr lang="en-US" altLang="zh-TW" sz="800" dirty="0">
                <a:latin typeface="微軟正黑體" panose="020B0604030504040204" pitchFamily="34" charset="-120"/>
                <a:ea typeface="微軟正黑體" panose="020B0604030504040204" pitchFamily="34" charset="-120"/>
              </a:rPr>
              <a:t>4</a:t>
            </a:r>
            <a:endParaRPr lang="zh-TW" altLang="en-US" sz="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32041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A68E100-9CA6-423E-A624-C6E2F0290C75}" type="slidenum">
              <a:rPr lang="zh-TW" altLang="en-US" smtClean="0"/>
              <a:pPr/>
              <a:t>8</a:t>
            </a:fld>
            <a:endParaRPr lang="zh-TW" altLang="en-US" dirty="0"/>
          </a:p>
        </p:txBody>
      </p:sp>
      <p:graphicFrame>
        <p:nvGraphicFramePr>
          <p:cNvPr id="3" name="表格 2">
            <a:extLst>
              <a:ext uri="{FF2B5EF4-FFF2-40B4-BE49-F238E27FC236}">
                <a16:creationId xmlns:a16="http://schemas.microsoft.com/office/drawing/2014/main" id="{5C85B043-E6F6-4E76-91F8-59A0E7D11929}"/>
              </a:ext>
            </a:extLst>
          </p:cNvPr>
          <p:cNvGraphicFramePr>
            <a:graphicFrameLocks noGrp="1"/>
          </p:cNvGraphicFramePr>
          <p:nvPr>
            <p:extLst>
              <p:ext uri="{D42A27DB-BD31-4B8C-83A1-F6EECF244321}">
                <p14:modId xmlns:p14="http://schemas.microsoft.com/office/powerpoint/2010/main" val="1774825651"/>
              </p:ext>
            </p:extLst>
          </p:nvPr>
        </p:nvGraphicFramePr>
        <p:xfrm>
          <a:off x="611561" y="771553"/>
          <a:ext cx="5292006" cy="4250063"/>
        </p:xfrm>
        <a:graphic>
          <a:graphicData uri="http://schemas.openxmlformats.org/drawingml/2006/table">
            <a:tbl>
              <a:tblPr>
                <a:tableStyleId>{5C22544A-7EE6-4342-B048-85BDC9FD1C3A}</a:tableStyleId>
              </a:tblPr>
              <a:tblGrid>
                <a:gridCol w="1887366">
                  <a:extLst>
                    <a:ext uri="{9D8B030D-6E8A-4147-A177-3AD203B41FA5}">
                      <a16:colId xmlns:a16="http://schemas.microsoft.com/office/drawing/2014/main" val="3532582478"/>
                    </a:ext>
                  </a:extLst>
                </a:gridCol>
                <a:gridCol w="567440">
                  <a:extLst>
                    <a:ext uri="{9D8B030D-6E8A-4147-A177-3AD203B41FA5}">
                      <a16:colId xmlns:a16="http://schemas.microsoft.com/office/drawing/2014/main" val="85606194"/>
                    </a:ext>
                  </a:extLst>
                </a:gridCol>
                <a:gridCol w="567440">
                  <a:extLst>
                    <a:ext uri="{9D8B030D-6E8A-4147-A177-3AD203B41FA5}">
                      <a16:colId xmlns:a16="http://schemas.microsoft.com/office/drawing/2014/main" val="2551009444"/>
                    </a:ext>
                  </a:extLst>
                </a:gridCol>
                <a:gridCol w="567440">
                  <a:extLst>
                    <a:ext uri="{9D8B030D-6E8A-4147-A177-3AD203B41FA5}">
                      <a16:colId xmlns:a16="http://schemas.microsoft.com/office/drawing/2014/main" val="3593053897"/>
                    </a:ext>
                  </a:extLst>
                </a:gridCol>
                <a:gridCol w="567440">
                  <a:extLst>
                    <a:ext uri="{9D8B030D-6E8A-4147-A177-3AD203B41FA5}">
                      <a16:colId xmlns:a16="http://schemas.microsoft.com/office/drawing/2014/main" val="1821337274"/>
                    </a:ext>
                  </a:extLst>
                </a:gridCol>
                <a:gridCol w="567440">
                  <a:extLst>
                    <a:ext uri="{9D8B030D-6E8A-4147-A177-3AD203B41FA5}">
                      <a16:colId xmlns:a16="http://schemas.microsoft.com/office/drawing/2014/main" val="1824119785"/>
                    </a:ext>
                  </a:extLst>
                </a:gridCol>
                <a:gridCol w="567440">
                  <a:extLst>
                    <a:ext uri="{9D8B030D-6E8A-4147-A177-3AD203B41FA5}">
                      <a16:colId xmlns:a16="http://schemas.microsoft.com/office/drawing/2014/main" val="20006"/>
                    </a:ext>
                  </a:extLst>
                </a:gridCol>
              </a:tblGrid>
              <a:tr h="410229">
                <a:tc>
                  <a:txBody>
                    <a:bodyPr/>
                    <a:lstStyle/>
                    <a:p>
                      <a:pPr algn="l" fontAlgn="ctr"/>
                      <a:r>
                        <a:rPr lang="en-US" altLang="zh-TW"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a:t>
                      </a:r>
                      <a:r>
                        <a:rPr lang="zh-TW" altLang="en-US"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單位：百萬</a:t>
                      </a:r>
                      <a:r>
                        <a:rPr lang="en-US" altLang="zh-TW" sz="1200" b="1"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1200" b="1" i="0" u="none" strike="noStrike" dirty="0">
                        <a:solidFill>
                          <a:schemeClr val="bg1"/>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4066" marR="4066" marT="4066" marB="0" anchor="ctr">
                    <a:solidFill>
                      <a:srgbClr val="E60033"/>
                    </a:solidFill>
                  </a:tcPr>
                </a:tc>
                <a:tc>
                  <a:txBody>
                    <a:bodyPr/>
                    <a:lstStyle/>
                    <a:p>
                      <a:pPr algn="ctr" fontAlgn="ct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2019</a:t>
                      </a:r>
                    </a:p>
                  </a:txBody>
                  <a:tcPr marL="4066" marR="0" marT="4066" marB="0" anchor="ctr">
                    <a:solidFill>
                      <a:srgbClr val="E60033"/>
                    </a:solidFill>
                  </a:tcPr>
                </a:tc>
                <a:tc>
                  <a:txBody>
                    <a:bodyPr/>
                    <a:lstStyle/>
                    <a:p>
                      <a:pPr algn="ctr" fontAlgn="ct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2020</a:t>
                      </a:r>
                    </a:p>
                  </a:txBody>
                  <a:tcPr marL="4066" marR="0" marT="4066" marB="0" anchor="ctr">
                    <a:solidFill>
                      <a:srgbClr val="E60033"/>
                    </a:solidFill>
                  </a:tcPr>
                </a:tc>
                <a:tc>
                  <a:txBody>
                    <a:bodyPr/>
                    <a:lstStyle/>
                    <a:p>
                      <a:pPr algn="ctr" fontAlgn="ct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2021</a:t>
                      </a:r>
                    </a:p>
                  </a:txBody>
                  <a:tcPr marL="4066" marR="0" marT="4066" marB="0" anchor="ctr">
                    <a:solidFill>
                      <a:srgbClr val="E60033"/>
                    </a:solidFill>
                  </a:tcPr>
                </a:tc>
                <a:tc>
                  <a:txBody>
                    <a:bodyPr/>
                    <a:lstStyle/>
                    <a:p>
                      <a:pPr algn="ctr" fontAlgn="ct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2022</a:t>
                      </a:r>
                    </a:p>
                  </a:txBody>
                  <a:tcPr marL="4066" marR="0" marT="4066" marB="0" anchor="ctr">
                    <a:solidFill>
                      <a:srgbClr val="E60033"/>
                    </a:solidFill>
                  </a:tcPr>
                </a:tc>
                <a:tc>
                  <a:txBody>
                    <a:bodyPr/>
                    <a:lstStyle/>
                    <a:p>
                      <a:pPr algn="ctr" fontAlgn="ctr"/>
                      <a:r>
                        <a:rPr lang="en-US" altLang="zh-TW" sz="1200" b="1" i="0" u="none" strike="noStrike" dirty="0">
                          <a:solidFill>
                            <a:schemeClr val="bg1"/>
                          </a:solidFill>
                          <a:effectLst/>
                          <a:latin typeface="Century Gothic" panose="020B0502020202020204" pitchFamily="34" charset="0"/>
                          <a:ea typeface="+mn-ea"/>
                          <a:cs typeface="Calibri" panose="020F0502020204030204" pitchFamily="34" charset="0"/>
                        </a:rPr>
                        <a:t>2023</a:t>
                      </a:r>
                    </a:p>
                  </a:txBody>
                  <a:tcPr marL="4066" marR="0" marT="4066" marB="0" anchor="ctr">
                    <a:solidFill>
                      <a:srgbClr val="E60033"/>
                    </a:solidFill>
                  </a:tcPr>
                </a:tc>
                <a:tc>
                  <a:txBody>
                    <a:bodyPr/>
                    <a:lstStyle/>
                    <a:p>
                      <a:pPr algn="ctr" fontAlgn="ctr"/>
                      <a:r>
                        <a:rPr lang="en-US" altLang="zh-TW" sz="1100" b="1" i="0" u="none" strike="noStrike" dirty="0">
                          <a:solidFill>
                            <a:schemeClr val="bg1"/>
                          </a:solidFill>
                          <a:effectLst/>
                          <a:latin typeface="Century Gothic" panose="020B0502020202020204" pitchFamily="34" charset="0"/>
                          <a:ea typeface="+mn-ea"/>
                          <a:cs typeface="Calibri" panose="020F0502020204030204" pitchFamily="34" charset="0"/>
                        </a:rPr>
                        <a:t>2024Q1</a:t>
                      </a:r>
                    </a:p>
                  </a:txBody>
                  <a:tcPr marL="4066" marR="0" marT="4066" marB="0" anchor="ctr">
                    <a:solidFill>
                      <a:srgbClr val="E60033"/>
                    </a:solidFill>
                  </a:tcPr>
                </a:tc>
                <a:extLst>
                  <a:ext uri="{0D108BD9-81ED-4DB2-BD59-A6C34878D82A}">
                    <a16:rowId xmlns:a16="http://schemas.microsoft.com/office/drawing/2014/main" val="561911794"/>
                  </a:ext>
                </a:extLst>
              </a:tr>
              <a:tr h="220061">
                <a:tc>
                  <a:txBody>
                    <a:bodyPr/>
                    <a:lstStyle/>
                    <a:p>
                      <a:pPr algn="l" fontAlgn="ctr"/>
                      <a:r>
                        <a:rPr lang="zh-CN" altLang="en-US" sz="9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資產總額</a:t>
                      </a:r>
                      <a:endParaRPr lang="en-US" sz="9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algn="ctr" rtl="0" fontAlgn="ctr"/>
                      <a:r>
                        <a:rPr lang="en-US" altLang="zh-TW" sz="1000" b="1" i="0" u="none" strike="noStrike" kern="1200" dirty="0">
                          <a:solidFill>
                            <a:srgbClr val="000000"/>
                          </a:solidFill>
                          <a:effectLst/>
                          <a:latin typeface="+mn-lt"/>
                          <a:ea typeface="新細明體" panose="02020500000000000000" pitchFamily="18" charset="-120"/>
                          <a:cs typeface="+mn-cs"/>
                        </a:rPr>
                        <a:t>11,359</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j-lt"/>
                          <a:ea typeface="新細明體" panose="02020500000000000000" pitchFamily="18" charset="-120"/>
                        </a:rPr>
                        <a:t>13,104</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14,061</a:t>
                      </a:r>
                    </a:p>
                  </a:txBody>
                  <a:tcPr marL="0" marR="0" marT="0" marB="0" anchor="ctr">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rPr>
                        <a:t>15,053</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mn-ea"/>
                          <a:cs typeface="+mn-cs"/>
                        </a:rPr>
                        <a:t>15,512</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mn-ea"/>
                          <a:cs typeface="+mn-cs"/>
                        </a:rPr>
                        <a:t>15,597</a:t>
                      </a:r>
                    </a:p>
                  </a:txBody>
                  <a:tcPr marL="0" marR="0" marT="0" marB="0" anchor="ctr">
                    <a:solidFill>
                      <a:schemeClr val="bg1">
                        <a:lumMod val="95000"/>
                      </a:schemeClr>
                    </a:solidFill>
                  </a:tcPr>
                </a:tc>
                <a:extLst>
                  <a:ext uri="{0D108BD9-81ED-4DB2-BD59-A6C34878D82A}">
                    <a16:rowId xmlns:a16="http://schemas.microsoft.com/office/drawing/2014/main" val="1279267208"/>
                  </a:ext>
                </a:extLst>
              </a:tr>
              <a:tr h="220061">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現金</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2,146</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j-lt"/>
                          <a:ea typeface="新細明體" panose="02020500000000000000" pitchFamily="18" charset="-120"/>
                        </a:rPr>
                        <a:t>2,927</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3,635</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rPr>
                        <a:t>4,673</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4,819</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4,841</a:t>
                      </a:r>
                    </a:p>
                  </a:txBody>
                  <a:tcPr marL="0" marR="0" marT="0" marB="0" anchor="ctr">
                    <a:solidFill>
                      <a:schemeClr val="bg1"/>
                    </a:solidFill>
                  </a:tcPr>
                </a:tc>
                <a:extLst>
                  <a:ext uri="{0D108BD9-81ED-4DB2-BD59-A6C34878D82A}">
                    <a16:rowId xmlns:a16="http://schemas.microsoft.com/office/drawing/2014/main" val="2442309929"/>
                  </a:ext>
                </a:extLst>
              </a:tr>
              <a:tr h="220061">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應收帳款＆應收票據</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202</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j-lt"/>
                          <a:ea typeface="新細明體" panose="02020500000000000000" pitchFamily="18" charset="-120"/>
                        </a:rPr>
                        <a:t>202</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301</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rPr>
                        <a:t>270</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291</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336</a:t>
                      </a:r>
                    </a:p>
                  </a:txBody>
                  <a:tcPr marL="0" marR="0" marT="0" marB="0" anchor="ctr">
                    <a:solidFill>
                      <a:schemeClr val="bg1">
                        <a:lumMod val="95000"/>
                      </a:schemeClr>
                    </a:solidFill>
                  </a:tcPr>
                </a:tc>
                <a:extLst>
                  <a:ext uri="{0D108BD9-81ED-4DB2-BD59-A6C34878D82A}">
                    <a16:rowId xmlns:a16="http://schemas.microsoft.com/office/drawing/2014/main" val="1574688370"/>
                  </a:ext>
                </a:extLst>
              </a:tr>
              <a:tr h="220061">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存貨</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546</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j-lt"/>
                          <a:ea typeface="新細明體" panose="02020500000000000000" pitchFamily="18" charset="-120"/>
                        </a:rPr>
                        <a:t>689</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719</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rPr>
                        <a:t>688</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688</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719</a:t>
                      </a:r>
                    </a:p>
                  </a:txBody>
                  <a:tcPr marL="0" marR="0" marT="0" marB="0" anchor="ctr">
                    <a:solidFill>
                      <a:schemeClr val="bg1"/>
                    </a:solidFill>
                  </a:tcPr>
                </a:tc>
                <a:extLst>
                  <a:ext uri="{0D108BD9-81ED-4DB2-BD59-A6C34878D82A}">
                    <a16:rowId xmlns:a16="http://schemas.microsoft.com/office/drawing/2014/main" val="1343985022"/>
                  </a:ext>
                </a:extLst>
              </a:tr>
              <a:tr h="220061">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固定資產</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6,454</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j-lt"/>
                          <a:ea typeface="新細明體" panose="02020500000000000000" pitchFamily="18" charset="-120"/>
                        </a:rPr>
                        <a:t>7,308</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7,208</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rPr>
                        <a:t>7,360</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7,539</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7,318</a:t>
                      </a:r>
                    </a:p>
                  </a:txBody>
                  <a:tcPr marL="0" marR="0" marT="0" marB="0" anchor="ctr">
                    <a:solidFill>
                      <a:schemeClr val="bg1">
                        <a:lumMod val="95000"/>
                      </a:schemeClr>
                    </a:solidFill>
                  </a:tcPr>
                </a:tc>
                <a:extLst>
                  <a:ext uri="{0D108BD9-81ED-4DB2-BD59-A6C34878D82A}">
                    <a16:rowId xmlns:a16="http://schemas.microsoft.com/office/drawing/2014/main" val="1823142721"/>
                  </a:ext>
                </a:extLst>
              </a:tr>
              <a:tr h="220061">
                <a:tc>
                  <a:txBody>
                    <a:bodyPr/>
                    <a:lstStyle/>
                    <a:p>
                      <a:pPr algn="l" fontAlgn="ctr"/>
                      <a:r>
                        <a:rPr lang="zh-CN" altLang="en-US" sz="9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負債總額</a:t>
                      </a:r>
                      <a:endParaRPr lang="en-US" sz="9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3,888</a:t>
                      </a:r>
                    </a:p>
                  </a:txBody>
                  <a:tcPr marL="0" marR="0" marT="0" marB="0" anchor="ctr">
                    <a:solidFill>
                      <a:schemeClr val="bg1"/>
                    </a:solidFill>
                  </a:tcPr>
                </a:tc>
                <a:tc>
                  <a:txBody>
                    <a:bodyPr/>
                    <a:lstStyle/>
                    <a:p>
                      <a:pPr algn="ctr" rtl="0" fontAlgn="ctr"/>
                      <a:r>
                        <a:rPr lang="en-US" altLang="zh-TW" sz="1000" b="1" i="0" u="none" strike="noStrike" dirty="0">
                          <a:solidFill>
                            <a:srgbClr val="000000"/>
                          </a:solidFill>
                          <a:effectLst/>
                          <a:latin typeface="+mj-lt"/>
                          <a:ea typeface="新細明體" panose="02020500000000000000" pitchFamily="18" charset="-120"/>
                        </a:rPr>
                        <a:t>5,126</a:t>
                      </a:r>
                    </a:p>
                  </a:txBody>
                  <a:tcPr marL="0" marR="0" marT="0" marB="0" anchor="ctr">
                    <a:solidFill>
                      <a:schemeClr val="bg1"/>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3,632</a:t>
                      </a:r>
                    </a:p>
                  </a:txBody>
                  <a:tcPr marL="0" marR="0" marT="0" marB="0" anchor="ctr">
                    <a:solidFill>
                      <a:schemeClr val="bg1"/>
                    </a:solidFill>
                  </a:tcPr>
                </a:tc>
                <a:tc>
                  <a:txBody>
                    <a:bodyPr/>
                    <a:lstStyle/>
                    <a:p>
                      <a:pPr algn="ctr" rtl="0" fontAlgn="ctr"/>
                      <a:r>
                        <a:rPr lang="en-US" altLang="zh-TW" sz="1000" b="1" i="0" u="none" strike="noStrike" dirty="0">
                          <a:solidFill>
                            <a:srgbClr val="000000"/>
                          </a:solidFill>
                          <a:effectLst/>
                          <a:latin typeface="+mn-lt"/>
                        </a:rPr>
                        <a:t>3,912</a:t>
                      </a:r>
                    </a:p>
                  </a:txBody>
                  <a:tcPr marL="0" marR="0" marT="0" marB="0" anchor="ctr">
                    <a:solidFill>
                      <a:schemeClr val="bg1"/>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mn-ea"/>
                          <a:cs typeface="+mn-cs"/>
                        </a:rPr>
                        <a:t>3,882</a:t>
                      </a:r>
                    </a:p>
                  </a:txBody>
                  <a:tcPr marL="0" marR="0" marT="0" marB="0" anchor="ctr">
                    <a:solidFill>
                      <a:schemeClr val="bg1"/>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mn-ea"/>
                          <a:cs typeface="+mn-cs"/>
                        </a:rPr>
                        <a:t>3,126</a:t>
                      </a:r>
                    </a:p>
                  </a:txBody>
                  <a:tcPr marL="0" marR="0" marT="0" marB="0" anchor="ctr">
                    <a:solidFill>
                      <a:schemeClr val="bg1"/>
                    </a:solidFill>
                  </a:tcPr>
                </a:tc>
                <a:extLst>
                  <a:ext uri="{0D108BD9-81ED-4DB2-BD59-A6C34878D82A}">
                    <a16:rowId xmlns:a16="http://schemas.microsoft.com/office/drawing/2014/main" val="2056464026"/>
                  </a:ext>
                </a:extLst>
              </a:tr>
              <a:tr h="220061">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應付帳款＆應付票據</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223</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j-lt"/>
                          <a:ea typeface="新細明體" panose="02020500000000000000" pitchFamily="18" charset="-120"/>
                        </a:rPr>
                        <a:t>255</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269</a:t>
                      </a:r>
                    </a:p>
                  </a:txBody>
                  <a:tcPr marL="0" marR="0" marT="0" marB="0" anchor="ctr">
                    <a:solidFill>
                      <a:schemeClr val="bg1">
                        <a:lumMod val="95000"/>
                      </a:schemeClr>
                    </a:solidFill>
                  </a:tcPr>
                </a:tc>
                <a:tc>
                  <a:txBody>
                    <a:bodyPr/>
                    <a:lstStyle/>
                    <a:p>
                      <a:pPr algn="ctr" rtl="0" fontAlgn="ctr"/>
                      <a:r>
                        <a:rPr lang="en-US" altLang="zh-TW" sz="1000" b="0" i="0" u="none" strike="noStrike" dirty="0">
                          <a:solidFill>
                            <a:srgbClr val="000000"/>
                          </a:solidFill>
                          <a:effectLst/>
                          <a:latin typeface="+mn-lt"/>
                        </a:rPr>
                        <a:t>294</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290</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323</a:t>
                      </a:r>
                    </a:p>
                  </a:txBody>
                  <a:tcPr marL="0" marR="0" marT="0" marB="0" anchor="ctr">
                    <a:solidFill>
                      <a:schemeClr val="bg1">
                        <a:lumMod val="95000"/>
                      </a:schemeClr>
                    </a:solidFill>
                  </a:tcPr>
                </a:tc>
                <a:extLst>
                  <a:ext uri="{0D108BD9-81ED-4DB2-BD59-A6C34878D82A}">
                    <a16:rowId xmlns:a16="http://schemas.microsoft.com/office/drawing/2014/main" val="4048314035"/>
                  </a:ext>
                </a:extLst>
              </a:tr>
              <a:tr h="218831">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總借款</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新細明體" panose="02020500000000000000" pitchFamily="18" charset="-120"/>
                          <a:cs typeface="+mn-cs"/>
                        </a:rPr>
                        <a:t>1,177</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j-lt"/>
                          <a:ea typeface="新細明體" panose="02020500000000000000" pitchFamily="18" charset="-120"/>
                        </a:rPr>
                        <a:t>1,921</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mn-lt"/>
                          <a:ea typeface="新細明體" panose="02020500000000000000" pitchFamily="18" charset="-120"/>
                        </a:rPr>
                        <a:t>94</a:t>
                      </a:r>
                    </a:p>
                  </a:txBody>
                  <a:tcPr marL="0" marR="0" marT="0" marB="0" anchor="ctr">
                    <a:solidFill>
                      <a:schemeClr val="bg1"/>
                    </a:solidFill>
                  </a:tcPr>
                </a:tc>
                <a:tc>
                  <a:txBody>
                    <a:bodyPr/>
                    <a:lstStyle/>
                    <a:p>
                      <a:pPr algn="ctr" rtl="0" fontAlgn="ctr"/>
                      <a:r>
                        <a:rPr lang="en-US" altLang="zh-TW" sz="1000" b="0" i="0" u="none" strike="noStrike" dirty="0">
                          <a:solidFill>
                            <a:srgbClr val="000000"/>
                          </a:solidFill>
                          <a:effectLst/>
                          <a:latin typeface="Calibri"/>
                        </a:rPr>
                        <a:t>0</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0</a:t>
                      </a:r>
                    </a:p>
                  </a:txBody>
                  <a:tcPr marL="0" marR="0" marT="0" marB="0" anchor="ctr">
                    <a:solidFill>
                      <a:schemeClr val="bg1"/>
                    </a:solidFill>
                  </a:tcPr>
                </a:tc>
                <a:tc>
                  <a:txBody>
                    <a:bodyPr/>
                    <a:lstStyle/>
                    <a:p>
                      <a:pPr marL="0" algn="ctr" defTabSz="914378" rtl="0" eaLnBrk="1" fontAlgn="ctr" latinLnBrk="0" hangingPunct="1"/>
                      <a:r>
                        <a:rPr lang="en-US" altLang="zh-TW" sz="1000" b="0" i="0" u="none" strike="noStrike" kern="1200" dirty="0">
                          <a:solidFill>
                            <a:srgbClr val="000000"/>
                          </a:solidFill>
                          <a:effectLst/>
                          <a:latin typeface="+mn-lt"/>
                          <a:ea typeface="+mn-ea"/>
                          <a:cs typeface="+mn-cs"/>
                        </a:rPr>
                        <a:t>0</a:t>
                      </a:r>
                    </a:p>
                  </a:txBody>
                  <a:tcPr marL="0" marR="0" marT="0" marB="0" anchor="ctr">
                    <a:solidFill>
                      <a:schemeClr val="bg1"/>
                    </a:solidFill>
                  </a:tcPr>
                </a:tc>
                <a:extLst>
                  <a:ext uri="{0D108BD9-81ED-4DB2-BD59-A6C34878D82A}">
                    <a16:rowId xmlns:a16="http://schemas.microsoft.com/office/drawing/2014/main" val="2144680991"/>
                  </a:ext>
                </a:extLst>
              </a:tr>
              <a:tr h="220061">
                <a:tc>
                  <a:txBody>
                    <a:bodyPr/>
                    <a:lstStyle/>
                    <a:p>
                      <a:pPr algn="l" fontAlgn="ctr"/>
                      <a:r>
                        <a:rPr lang="zh-CN" altLang="en-US" sz="9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權益總計</a:t>
                      </a:r>
                      <a:endParaRPr lang="en-US" sz="9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新細明體" panose="02020500000000000000" pitchFamily="18" charset="-120"/>
                          <a:cs typeface="+mn-cs"/>
                        </a:rPr>
                        <a:t>7,471</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j-lt"/>
                          <a:ea typeface="新細明體" panose="02020500000000000000" pitchFamily="18" charset="-120"/>
                        </a:rPr>
                        <a:t>7,978</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ea typeface="新細明體" panose="02020500000000000000" pitchFamily="18" charset="-120"/>
                        </a:rPr>
                        <a:t>10,429</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TW" sz="1000" b="1" i="0" u="none" strike="noStrike" dirty="0">
                          <a:solidFill>
                            <a:srgbClr val="000000"/>
                          </a:solidFill>
                          <a:effectLst/>
                          <a:latin typeface="+mn-lt"/>
                        </a:rPr>
                        <a:t>11,141</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mn-ea"/>
                          <a:cs typeface="+mn-cs"/>
                        </a:rPr>
                        <a:t>11,630</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378" rtl="0" eaLnBrk="1" fontAlgn="ctr" latinLnBrk="0" hangingPunct="1"/>
                      <a:r>
                        <a:rPr lang="en-US" altLang="zh-TW" sz="1000" b="1" i="0" u="none" strike="noStrike" kern="1200" dirty="0">
                          <a:solidFill>
                            <a:srgbClr val="000000"/>
                          </a:solidFill>
                          <a:effectLst/>
                          <a:latin typeface="+mn-lt"/>
                          <a:ea typeface="+mn-ea"/>
                          <a:cs typeface="+mn-cs"/>
                        </a:rPr>
                        <a:t>10,955</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8213405"/>
                  </a:ext>
                </a:extLst>
              </a:tr>
              <a:tr h="220061">
                <a:tc>
                  <a:txBody>
                    <a:bodyPr/>
                    <a:lstStyle/>
                    <a:p>
                      <a:pPr algn="l" fontAlgn="ctr"/>
                      <a:r>
                        <a:rPr lang="zh-CN" altLang="en-US" sz="9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重要財務比率</a:t>
                      </a:r>
                      <a:r>
                        <a:rPr lang="zh-TW" altLang="en-US" sz="9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en-US" sz="900" b="1"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a:t>
                      </a:r>
                      <a:endParaRPr lang="en-US" sz="900" b="1"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lnT w="12700" cap="flat" cmpd="sng" algn="ctr">
                      <a:solidFill>
                        <a:schemeClr val="tx1"/>
                      </a:solidFill>
                      <a:prstDash val="solid"/>
                      <a:round/>
                      <a:headEnd type="none" w="med" len="med"/>
                      <a:tailEnd type="none" w="med" len="med"/>
                    </a:lnT>
                    <a:solidFill>
                      <a:schemeClr val="bg1"/>
                    </a:solidFill>
                  </a:tcPr>
                </a:tc>
                <a:tc>
                  <a:txBody>
                    <a:bodyPr/>
                    <a:lstStyle/>
                    <a:p>
                      <a:pPr algn="r" fontAlgn="ctr"/>
                      <a:r>
                        <a:rPr lang="zh-TW" altLang="en-US" sz="1100" b="0" i="0" u="none" strike="noStrike" dirty="0">
                          <a:solidFill>
                            <a:srgbClr val="000000"/>
                          </a:solidFill>
                          <a:effectLst/>
                          <a:latin typeface="+mn-lt"/>
                          <a:ea typeface="新細明體" panose="02020500000000000000" pitchFamily="18" charset="-120"/>
                        </a:rPr>
                        <a:t>　</a:t>
                      </a:r>
                    </a:p>
                  </a:txBody>
                  <a:tcPr marL="36000" marR="3600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fontAlgn="ctr"/>
                      <a:r>
                        <a:rPr lang="zh-TW" altLang="en-US" sz="1000" b="0" i="0" u="none" strike="noStrike" dirty="0">
                          <a:solidFill>
                            <a:srgbClr val="000000"/>
                          </a:solidFill>
                          <a:effectLst/>
                          <a:latin typeface="Arial" panose="020B0604020202020204" pitchFamily="34" charset="0"/>
                          <a:ea typeface="新細明體" panose="02020500000000000000" pitchFamily="18" charset="-120"/>
                        </a:rPr>
                        <a:t>　</a:t>
                      </a: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fontAlgn="ctr"/>
                      <a:r>
                        <a:rPr lang="zh-TW" altLang="en-US" sz="1100" b="0" i="0" u="none" strike="noStrike" dirty="0">
                          <a:solidFill>
                            <a:srgbClr val="000000"/>
                          </a:solidFill>
                          <a:effectLst/>
                          <a:latin typeface="+mj-lt"/>
                          <a:ea typeface="新細明體" panose="02020500000000000000" pitchFamily="18" charset="-120"/>
                        </a:rPr>
                        <a:t>　</a:t>
                      </a: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fontAlgn="ctr"/>
                      <a:r>
                        <a:rPr lang="zh-TW" altLang="en-US" sz="1100" b="0" i="0" u="none" strike="noStrike" dirty="0">
                          <a:solidFill>
                            <a:srgbClr val="000000"/>
                          </a:solidFill>
                          <a:effectLst/>
                          <a:latin typeface="+mn-lt"/>
                          <a:ea typeface="新細明體" panose="02020500000000000000" pitchFamily="18" charset="-120"/>
                        </a:rPr>
                        <a:t>　</a:t>
                      </a: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fontAlgn="ctr"/>
                      <a:r>
                        <a:rPr lang="zh-TW" altLang="en-US" sz="1100" b="0" i="0" u="none" strike="noStrike" dirty="0">
                          <a:solidFill>
                            <a:srgbClr val="000000"/>
                          </a:solidFill>
                          <a:effectLst/>
                          <a:latin typeface="+mn-lt"/>
                          <a:ea typeface="新細明體" panose="02020500000000000000" pitchFamily="18" charset="-120"/>
                        </a:rPr>
                        <a:t>　</a:t>
                      </a: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fontAlgn="ctr"/>
                      <a:endParaRPr lang="zh-TW" altLang="en-US" sz="1050" b="0" i="0" u="none" strike="noStrike" dirty="0">
                        <a:solidFill>
                          <a:srgbClr val="000000"/>
                        </a:solidFill>
                        <a:effectLst/>
                        <a:latin typeface="+mn-lt"/>
                        <a:ea typeface="新細明體" panose="02020500000000000000" pitchFamily="18" charset="-12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9158471"/>
                  </a:ext>
                </a:extLst>
              </a:tr>
              <a:tr h="232540">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應收帳款週轉天數</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7.3</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j-lt"/>
                          <a:ea typeface="新細明體" panose="02020500000000000000" pitchFamily="18" charset="-120"/>
                        </a:rPr>
                        <a:t>7.9 </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9.5</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10.1</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9.7 </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12.2 </a:t>
                      </a:r>
                    </a:p>
                  </a:txBody>
                  <a:tcPr marL="0" marR="0" marT="0" marB="0" anchor="ctr">
                    <a:solidFill>
                      <a:schemeClr val="bg1">
                        <a:lumMod val="95000"/>
                      </a:schemeClr>
                    </a:solidFill>
                  </a:tcPr>
                </a:tc>
                <a:extLst>
                  <a:ext uri="{0D108BD9-81ED-4DB2-BD59-A6C34878D82A}">
                    <a16:rowId xmlns:a16="http://schemas.microsoft.com/office/drawing/2014/main" val="1416574831"/>
                  </a:ext>
                </a:extLst>
              </a:tr>
              <a:tr h="232540">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存貨週轉天數</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119.3</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j-lt"/>
                          <a:ea typeface="新細明體" panose="02020500000000000000" pitchFamily="18" charset="-120"/>
                        </a:rPr>
                        <a:t>136.4 </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135.2</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139.8</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124.6</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108.7</a:t>
                      </a:r>
                    </a:p>
                  </a:txBody>
                  <a:tcPr marL="0" marR="0" marT="0" marB="0" anchor="ctr">
                    <a:solidFill>
                      <a:schemeClr val="bg1"/>
                    </a:solidFill>
                  </a:tcPr>
                </a:tc>
                <a:extLst>
                  <a:ext uri="{0D108BD9-81ED-4DB2-BD59-A6C34878D82A}">
                    <a16:rowId xmlns:a16="http://schemas.microsoft.com/office/drawing/2014/main" val="291683480"/>
                  </a:ext>
                </a:extLst>
              </a:tr>
              <a:tr h="232540">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應付帳款週轉天數</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52.2</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j-lt"/>
                          <a:ea typeface="新細明體" panose="02020500000000000000" pitchFamily="18" charset="-120"/>
                        </a:rPr>
                        <a:t>52.7 </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49.3</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53.8</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50.7</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46.0 </a:t>
                      </a:r>
                    </a:p>
                  </a:txBody>
                  <a:tcPr marL="0" marR="0" marT="0" marB="0" anchor="ctr">
                    <a:solidFill>
                      <a:schemeClr val="bg1">
                        <a:lumMod val="95000"/>
                      </a:schemeClr>
                    </a:solidFill>
                  </a:tcPr>
                </a:tc>
                <a:extLst>
                  <a:ext uri="{0D108BD9-81ED-4DB2-BD59-A6C34878D82A}">
                    <a16:rowId xmlns:a16="http://schemas.microsoft.com/office/drawing/2014/main" val="826879719"/>
                  </a:ext>
                </a:extLst>
              </a:tr>
              <a:tr h="232540">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現金循環週期</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74.4</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j-lt"/>
                          <a:ea typeface="新細明體" panose="02020500000000000000" pitchFamily="18" charset="-120"/>
                        </a:rPr>
                        <a:t>91.6 </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95.4</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96.1</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83.6</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74.9</a:t>
                      </a:r>
                    </a:p>
                  </a:txBody>
                  <a:tcPr marL="0" marR="0" marT="0" marB="0" anchor="ctr">
                    <a:solidFill>
                      <a:schemeClr val="bg1"/>
                    </a:solidFill>
                  </a:tcPr>
                </a:tc>
                <a:extLst>
                  <a:ext uri="{0D108BD9-81ED-4DB2-BD59-A6C34878D82A}">
                    <a16:rowId xmlns:a16="http://schemas.microsoft.com/office/drawing/2014/main" val="3302947279"/>
                  </a:ext>
                </a:extLst>
              </a:tr>
              <a:tr h="232540">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ROE (%)</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22.0</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j-lt"/>
                          <a:ea typeface="新細明體" panose="02020500000000000000" pitchFamily="18" charset="-120"/>
                        </a:rPr>
                        <a:t>19.9 </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21.2</a:t>
                      </a:r>
                    </a:p>
                  </a:txBody>
                  <a:tcPr marL="0" marR="0" marT="0" marB="0" anchor="ctr">
                    <a:solidFill>
                      <a:schemeClr val="bg1">
                        <a:lumMod val="95000"/>
                      </a:schemeClr>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20.1</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18.8 </a:t>
                      </a:r>
                    </a:p>
                  </a:txBody>
                  <a:tcPr marL="0" marR="0" marT="0" marB="0" anchor="ctr">
                    <a:solidFill>
                      <a:schemeClr val="bg1">
                        <a:lumMod val="95000"/>
                      </a:schemeClr>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13.2 </a:t>
                      </a:r>
                    </a:p>
                  </a:txBody>
                  <a:tcPr marL="0" marR="0" marT="0" marB="0" anchor="ctr">
                    <a:solidFill>
                      <a:schemeClr val="bg1">
                        <a:lumMod val="95000"/>
                      </a:schemeClr>
                    </a:solidFill>
                  </a:tcPr>
                </a:tc>
                <a:extLst>
                  <a:ext uri="{0D108BD9-81ED-4DB2-BD59-A6C34878D82A}">
                    <a16:rowId xmlns:a16="http://schemas.microsoft.com/office/drawing/2014/main" val="144751522"/>
                  </a:ext>
                </a:extLst>
              </a:tr>
              <a:tr h="232540">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ROA (%)</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11.9</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j-lt"/>
                          <a:ea typeface="新細明體" panose="02020500000000000000" pitchFamily="18" charset="-120"/>
                        </a:rPr>
                        <a:t>10.4 </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14.4</a:t>
                      </a:r>
                    </a:p>
                  </a:txBody>
                  <a:tcPr marL="0" marR="0" marT="0" marB="0" anchor="ctr">
                    <a:solidFill>
                      <a:schemeClr val="bg1"/>
                    </a:solidFill>
                  </a:tcPr>
                </a:tc>
                <a:tc>
                  <a:txBody>
                    <a:bodyPr/>
                    <a:lstStyle/>
                    <a:p>
                      <a:pPr algn="ctr" rtl="0" fontAlgn="ctr"/>
                      <a:r>
                        <a:rPr lang="en-US" altLang="zh-TW" sz="1100" b="0" i="0" u="none" strike="noStrike" dirty="0">
                          <a:solidFill>
                            <a:srgbClr val="000000"/>
                          </a:solidFill>
                          <a:effectLst/>
                          <a:latin typeface="+mn-lt"/>
                          <a:ea typeface="新細明體" panose="02020500000000000000" pitchFamily="18" charset="-120"/>
                        </a:rPr>
                        <a:t>14.9</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14.0 </a:t>
                      </a:r>
                    </a:p>
                  </a:txBody>
                  <a:tcPr marL="0" marR="0" marT="0" marB="0" anchor="ctr">
                    <a:solidFill>
                      <a:schemeClr val="bg1"/>
                    </a:solidFill>
                  </a:tcPr>
                </a:tc>
                <a:tc>
                  <a:txBody>
                    <a:bodyPr/>
                    <a:lstStyle/>
                    <a:p>
                      <a:pPr marL="0" algn="ctr" defTabSz="914378" rtl="0" eaLnBrk="1" fontAlgn="ctr" latinLnBrk="0" hangingPunct="1"/>
                      <a:r>
                        <a:rPr lang="en-US" altLang="zh-TW" sz="1100" b="0" i="0" u="none" strike="noStrike" kern="1200" dirty="0">
                          <a:solidFill>
                            <a:srgbClr val="000000"/>
                          </a:solidFill>
                          <a:effectLst/>
                          <a:latin typeface="+mn-lt"/>
                          <a:ea typeface="新細明體" panose="02020500000000000000" pitchFamily="18" charset="-120"/>
                          <a:cs typeface="+mn-cs"/>
                        </a:rPr>
                        <a:t>10.0 </a:t>
                      </a:r>
                    </a:p>
                  </a:txBody>
                  <a:tcPr marL="0" marR="0" marT="0" marB="0" anchor="ctr">
                    <a:solidFill>
                      <a:schemeClr val="bg1"/>
                    </a:solidFill>
                  </a:tcPr>
                </a:tc>
                <a:extLst>
                  <a:ext uri="{0D108BD9-81ED-4DB2-BD59-A6C34878D82A}">
                    <a16:rowId xmlns:a16="http://schemas.microsoft.com/office/drawing/2014/main" val="1907180492"/>
                  </a:ext>
                </a:extLst>
              </a:tr>
              <a:tr h="245214">
                <a:tc>
                  <a:txBody>
                    <a:bodyPr/>
                    <a:lstStyle/>
                    <a:p>
                      <a:pPr algn="l" fontAlgn="ct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  </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淨負債</a:t>
                      </a:r>
                      <a:r>
                        <a:rPr lang="en-US" altLang="zh-CN"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現金</a:t>
                      </a:r>
                      <a:r>
                        <a:rPr lang="en-US" altLang="zh-CN"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a:t>
                      </a:r>
                      <a:r>
                        <a:rPr lang="zh-CN" alt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股權</a:t>
                      </a:r>
                      <a:r>
                        <a:rPr lang="en-US" sz="900" u="none" strike="noStrike" dirty="0">
                          <a:effectLst/>
                          <a:latin typeface="微軟正黑體" panose="020B0604030504040204" pitchFamily="34" charset="-120"/>
                          <a:ea typeface="微軟正黑體" panose="020B0604030504040204" pitchFamily="34" charset="-120"/>
                          <a:cs typeface="Calibri" panose="020F0502020204030204" pitchFamily="34" charset="0"/>
                        </a:rPr>
                        <a:t>%</a:t>
                      </a:r>
                      <a:endParaRPr lang="en-US" sz="900" b="0" i="0" u="none" strike="noStrike"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36000" marR="36000" marT="360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TW" sz="1100" b="0" i="0" u="none" strike="noStrike" kern="1200" dirty="0">
                          <a:solidFill>
                            <a:srgbClr val="FF0000"/>
                          </a:solidFill>
                          <a:effectLst/>
                          <a:latin typeface="+mn-lt"/>
                          <a:ea typeface="新細明體" panose="02020500000000000000" pitchFamily="18" charset="-120"/>
                          <a:cs typeface="Calibri" panose="020F0502020204030204" pitchFamily="34" charset="0"/>
                        </a:rPr>
                        <a:t>(13.0)</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TW" sz="1100" b="0" i="0" u="none" strike="noStrike" dirty="0">
                          <a:solidFill>
                            <a:srgbClr val="FF0000"/>
                          </a:solidFill>
                          <a:effectLst/>
                          <a:latin typeface="+mj-lt"/>
                          <a:ea typeface="新細明體" panose="02020500000000000000" pitchFamily="18" charset="-120"/>
                        </a:rPr>
                        <a:t>(12.6)</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100" b="0" i="0" u="none" strike="noStrike" kern="1200" dirty="0">
                          <a:solidFill>
                            <a:srgbClr val="FF0000"/>
                          </a:solidFill>
                          <a:effectLst/>
                          <a:latin typeface="+mn-lt"/>
                          <a:ea typeface="新細明體" panose="02020500000000000000" pitchFamily="18" charset="-120"/>
                          <a:cs typeface="+mn-cs"/>
                        </a:rPr>
                        <a:t>(34.0)</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100" b="0" i="0" u="none" strike="noStrike" kern="1200" dirty="0">
                          <a:solidFill>
                            <a:srgbClr val="FF0000"/>
                          </a:solidFill>
                          <a:effectLst/>
                          <a:latin typeface="+mn-lt"/>
                          <a:ea typeface="新細明體" panose="02020500000000000000" pitchFamily="18" charset="-120"/>
                          <a:cs typeface="+mn-cs"/>
                        </a:rPr>
                        <a:t>(41.9)</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100" b="0" i="0" u="none" strike="noStrike" kern="1200" dirty="0">
                          <a:solidFill>
                            <a:srgbClr val="FF0000"/>
                          </a:solidFill>
                          <a:effectLst/>
                          <a:latin typeface="+mn-lt"/>
                          <a:ea typeface="新細明體" panose="02020500000000000000" pitchFamily="18" charset="-120"/>
                          <a:cs typeface="+mn-cs"/>
                        </a:rPr>
                        <a:t>(41.4)</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en-US" altLang="zh-TW" sz="1100" b="0" i="0" u="none" strike="noStrike" kern="1200" dirty="0">
                          <a:solidFill>
                            <a:srgbClr val="FF0000"/>
                          </a:solidFill>
                          <a:effectLst/>
                          <a:latin typeface="+mn-lt"/>
                          <a:ea typeface="新細明體" panose="02020500000000000000" pitchFamily="18" charset="-120"/>
                          <a:cs typeface="+mn-cs"/>
                        </a:rPr>
                        <a:t>(40.2)</a:t>
                      </a: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401270"/>
                  </a:ext>
                </a:extLst>
              </a:tr>
            </a:tbl>
          </a:graphicData>
        </a:graphic>
      </p:graphicFrame>
      <p:sp>
        <p:nvSpPr>
          <p:cNvPr id="6" name="標題 1">
            <a:extLst>
              <a:ext uri="{FF2B5EF4-FFF2-40B4-BE49-F238E27FC236}">
                <a16:creationId xmlns:a16="http://schemas.microsoft.com/office/drawing/2014/main" id="{4098EFDA-F74F-4EED-B2C6-210745462874}"/>
              </a:ext>
            </a:extLst>
          </p:cNvPr>
          <p:cNvSpPr txBox="1">
            <a:spLocks/>
          </p:cNvSpPr>
          <p:nvPr/>
        </p:nvSpPr>
        <p:spPr>
          <a:xfrm>
            <a:off x="537615" y="348661"/>
            <a:ext cx="7920880" cy="367550"/>
          </a:xfrm>
          <a:prstGeom prst="rect">
            <a:avLst/>
          </a:prstGeom>
        </p:spPr>
        <p:txBody>
          <a:bodyPr vert="horz" lIns="51433" tIns="25718" rIns="51433" bIns="25718" rtlCol="0" anchor="ctr">
            <a:noAutofit/>
          </a:bodyPr>
          <a:lstStyle>
            <a:defPPr>
              <a:defRPr lang="zh-TW"/>
            </a:defPPr>
            <a:lvl1pPr defTabSz="914400">
              <a:spcBef>
                <a:spcPct val="0"/>
              </a:spcBef>
              <a:buNone/>
              <a:defRPr sz="3000" b="1">
                <a:ln w="3175">
                  <a:noFill/>
                </a:ln>
                <a:latin typeface="Calibri" panose="020F0502020204030204" pitchFamily="34" charset="0"/>
                <a:ea typeface="微軟正黑體" pitchFamily="34" charset="-120"/>
                <a:cs typeface="Calibri" panose="020F0502020204030204" pitchFamily="34" charset="0"/>
              </a:defRPr>
            </a:lvl1pPr>
          </a:lstStyle>
          <a:p>
            <a:r>
              <a:rPr lang="zh-TW" altLang="en-US" sz="2800" dirty="0"/>
              <a:t>近五年＆</a:t>
            </a:r>
            <a:r>
              <a:rPr lang="en-US" altLang="zh-TW" sz="2800" dirty="0"/>
              <a:t>2024Q1</a:t>
            </a:r>
            <a:r>
              <a:rPr lang="zh-TW" altLang="en-US" sz="2800" dirty="0"/>
              <a:t>資產負債表</a:t>
            </a:r>
          </a:p>
        </p:txBody>
      </p:sp>
      <p:sp>
        <p:nvSpPr>
          <p:cNvPr id="5" name="文字方塊 4">
            <a:extLst>
              <a:ext uri="{FF2B5EF4-FFF2-40B4-BE49-F238E27FC236}">
                <a16:creationId xmlns:a16="http://schemas.microsoft.com/office/drawing/2014/main" id="{4DD3D640-9A5A-422E-9FF7-BA97440478BA}"/>
              </a:ext>
            </a:extLst>
          </p:cNvPr>
          <p:cNvSpPr txBox="1"/>
          <p:nvPr/>
        </p:nvSpPr>
        <p:spPr>
          <a:xfrm>
            <a:off x="5998988" y="4197086"/>
            <a:ext cx="2749471" cy="1100301"/>
          </a:xfrm>
          <a:prstGeom prst="rect">
            <a:avLst/>
          </a:prstGeom>
          <a:noFill/>
        </p:spPr>
        <p:txBody>
          <a:bodyPr wrap="none" rtlCol="0">
            <a:spAutoFit/>
          </a:bodyPr>
          <a:lstStyle/>
          <a:p>
            <a:pPr>
              <a:lnSpc>
                <a:spcPct val="150000"/>
              </a:lnSpc>
            </a:pPr>
            <a:r>
              <a:rPr lang="zh-TW" altLang="en-US" sz="1100" dirty="0">
                <a:solidFill>
                  <a:srgbClr val="0070C0"/>
                </a:solidFill>
                <a:latin typeface="微軟正黑體" pitchFamily="34" charset="-120"/>
                <a:ea typeface="微軟正黑體" pitchFamily="34" charset="-120"/>
              </a:rPr>
              <a:t>註：</a:t>
            </a:r>
            <a:endParaRPr lang="en-US" altLang="zh-TW" sz="1100" dirty="0">
              <a:solidFill>
                <a:srgbClr val="0070C0"/>
              </a:solidFill>
              <a:latin typeface="微軟正黑體" pitchFamily="34" charset="-120"/>
              <a:ea typeface="微軟正黑體" pitchFamily="34" charset="-120"/>
            </a:endParaRPr>
          </a:p>
          <a:p>
            <a:pPr>
              <a:lnSpc>
                <a:spcPct val="150000"/>
              </a:lnSpc>
            </a:pPr>
            <a:r>
              <a:rPr lang="en-US" altLang="zh-TW" sz="1100" dirty="0">
                <a:solidFill>
                  <a:srgbClr val="0070C0"/>
                </a:solidFill>
                <a:latin typeface="微軟正黑體" pitchFamily="34" charset="-120"/>
                <a:ea typeface="微軟正黑體" pitchFamily="34" charset="-120"/>
              </a:rPr>
              <a:t>(1) 2024Q1</a:t>
            </a:r>
            <a:r>
              <a:rPr lang="zh-TW" altLang="en-US" sz="1100" dirty="0">
                <a:solidFill>
                  <a:srgbClr val="0070C0"/>
                </a:solidFill>
                <a:latin typeface="微軟正黑體" pitchFamily="34" charset="-120"/>
                <a:ea typeface="微軟正黑體" pitchFamily="34" charset="-120"/>
              </a:rPr>
              <a:t>重要財務比率以</a:t>
            </a:r>
            <a:r>
              <a:rPr lang="zh-TW" altLang="en-US" sz="1100" b="1" u="sng" dirty="0">
                <a:solidFill>
                  <a:srgbClr val="0070C0"/>
                </a:solidFill>
                <a:latin typeface="微軟正黑體" pitchFamily="34" charset="-120"/>
                <a:ea typeface="微軟正黑體" pitchFamily="34" charset="-120"/>
              </a:rPr>
              <a:t>年化擬制</a:t>
            </a:r>
            <a:r>
              <a:rPr lang="zh-TW" altLang="en-US" sz="1100" dirty="0">
                <a:solidFill>
                  <a:srgbClr val="0070C0"/>
                </a:solidFill>
                <a:latin typeface="微軟正黑體" pitchFamily="34" charset="-120"/>
                <a:ea typeface="微軟正黑體" pitchFamily="34" charset="-120"/>
              </a:rPr>
              <a:t>表達</a:t>
            </a:r>
            <a:endParaRPr lang="en-US" altLang="zh-TW" sz="1100" dirty="0">
              <a:solidFill>
                <a:srgbClr val="0070C0"/>
              </a:solidFill>
              <a:latin typeface="微軟正黑體" pitchFamily="34" charset="-120"/>
              <a:ea typeface="微軟正黑體" pitchFamily="34" charset="-120"/>
            </a:endParaRPr>
          </a:p>
          <a:p>
            <a:pPr>
              <a:lnSpc>
                <a:spcPct val="150000"/>
              </a:lnSpc>
            </a:pPr>
            <a:r>
              <a:rPr lang="en-US" altLang="zh-TW" sz="1100" dirty="0">
                <a:solidFill>
                  <a:srgbClr val="0070C0"/>
                </a:solidFill>
                <a:latin typeface="微軟正黑體" pitchFamily="34" charset="-120"/>
                <a:ea typeface="微軟正黑體" pitchFamily="34" charset="-120"/>
              </a:rPr>
              <a:t>(2) </a:t>
            </a:r>
            <a:r>
              <a:rPr lang="zh-TW" altLang="en-US" sz="1100" dirty="0">
                <a:solidFill>
                  <a:srgbClr val="0070C0"/>
                </a:solidFill>
                <a:latin typeface="微軟正黑體" pitchFamily="34" charset="-120"/>
                <a:ea typeface="微軟正黑體" pitchFamily="34" charset="-120"/>
              </a:rPr>
              <a:t>上半年獲利約佔全年 </a:t>
            </a:r>
            <a:r>
              <a:rPr lang="en-US" altLang="zh-TW" sz="1100" b="1" u="sng" dirty="0">
                <a:solidFill>
                  <a:srgbClr val="0070C0"/>
                </a:solidFill>
                <a:latin typeface="微軟正黑體" pitchFamily="34" charset="-120"/>
                <a:ea typeface="微軟正黑體" pitchFamily="34" charset="-120"/>
              </a:rPr>
              <a:t>43%~45%</a:t>
            </a:r>
            <a:endParaRPr lang="en-US" altLang="zh-TW" sz="1600" b="1" u="sng" dirty="0">
              <a:solidFill>
                <a:srgbClr val="0070C0"/>
              </a:solidFill>
              <a:latin typeface="微軟正黑體" pitchFamily="34" charset="-120"/>
              <a:ea typeface="微軟正黑體" pitchFamily="34" charset="-120"/>
            </a:endParaRPr>
          </a:p>
          <a:p>
            <a:endParaRPr lang="zh-TW" altLang="en-US" sz="1600" b="1" dirty="0">
              <a:latin typeface="微軟正黑體" pitchFamily="34" charset="-120"/>
              <a:ea typeface="微軟正黑體" pitchFamily="34" charset="-120"/>
            </a:endParaRPr>
          </a:p>
        </p:txBody>
      </p:sp>
    </p:spTree>
    <p:extLst>
      <p:ext uri="{BB962C8B-B14F-4D97-AF65-F5344CB8AC3E}">
        <p14:creationId xmlns:p14="http://schemas.microsoft.com/office/powerpoint/2010/main" val="52583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投資人簡報\Links\chart-02.png"/>
          <p:cNvPicPr>
            <a:picLocks noChangeAspect="1" noChangeArrowheads="1"/>
          </p:cNvPicPr>
          <p:nvPr/>
        </p:nvPicPr>
        <p:blipFill rotWithShape="1">
          <a:blip r:embed="rId2">
            <a:extLst>
              <a:ext uri="{28A0092B-C50C-407E-A947-70E740481C1C}">
                <a14:useLocalDpi xmlns:a14="http://schemas.microsoft.com/office/drawing/2010/main" val="0"/>
              </a:ext>
            </a:extLst>
          </a:blip>
          <a:srcRect r="18065"/>
          <a:stretch/>
        </p:blipFill>
        <p:spPr bwMode="auto">
          <a:xfrm>
            <a:off x="0" y="1190771"/>
            <a:ext cx="9144372" cy="2461099"/>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p:cNvSpPr txBox="1">
            <a:spLocks/>
          </p:cNvSpPr>
          <p:nvPr/>
        </p:nvSpPr>
        <p:spPr>
          <a:xfrm>
            <a:off x="3347864" y="2262827"/>
            <a:ext cx="5022558" cy="769058"/>
          </a:xfrm>
          <a:prstGeom prst="rect">
            <a:avLst/>
          </a:prstGeom>
        </p:spPr>
        <p:txBody>
          <a:bodyPr vert="horz" lIns="68580" tIns="34290" rIns="68580" bIns="34290" rtlCol="0" anchor="ctr">
            <a:noAutofit/>
          </a:bodyPr>
          <a:lstStyle>
            <a:defPPr>
              <a:defRPr lang="zh-TW"/>
            </a:defPPr>
            <a:lvl1pPr algn="ctr">
              <a:spcBef>
                <a:spcPct val="0"/>
              </a:spcBef>
              <a:buNone/>
              <a:defRPr sz="4000" b="0">
                <a:ln w="0"/>
                <a:solidFill>
                  <a:schemeClr val="accent1"/>
                </a:solidFill>
                <a:effectLst>
                  <a:outerShdw blurRad="38100" dist="25400" dir="5400000" algn="ctr" rotWithShape="0">
                    <a:srgbClr val="6E747A">
                      <a:alpha val="43000"/>
                    </a:srgbClr>
                  </a:outerShdw>
                </a:effectLst>
                <a:latin typeface="+mj-lt"/>
                <a:ea typeface="微軟正黑體" pitchFamily="34" charset="-120"/>
                <a:cs typeface="Arial" pitchFamily="34" charset="0"/>
              </a:defRPr>
            </a:lvl1pPr>
          </a:lstStyle>
          <a:p>
            <a:r>
              <a:rPr lang="en-US" altLang="zh-TW" sz="4400" b="1" dirty="0">
                <a:solidFill>
                  <a:srgbClr val="E60638"/>
                </a:solidFill>
                <a:effectLst/>
                <a:latin typeface="微軟正黑體" panose="020B0604030504040204" pitchFamily="34" charset="-120"/>
                <a:cs typeface="Calibri" panose="020F0502020204030204" pitchFamily="34" charset="0"/>
              </a:rPr>
              <a:t>1. </a:t>
            </a:r>
            <a:r>
              <a:rPr lang="zh-TW" altLang="en-US" sz="4400" b="1" dirty="0">
                <a:solidFill>
                  <a:srgbClr val="E60638"/>
                </a:solidFill>
                <a:effectLst/>
                <a:latin typeface="微軟正黑體" panose="020B0604030504040204" pitchFamily="34" charset="-120"/>
                <a:cs typeface="Calibri" panose="020F0502020204030204" pitchFamily="34" charset="0"/>
              </a:rPr>
              <a:t>台灣葡萄王</a:t>
            </a:r>
          </a:p>
        </p:txBody>
      </p:sp>
      <p:sp>
        <p:nvSpPr>
          <p:cNvPr id="4" name="投影片編號版面配置區 2"/>
          <p:cNvSpPr>
            <a:spLocks noGrp="1"/>
          </p:cNvSpPr>
          <p:nvPr>
            <p:ph type="sldNum" sz="quarter" idx="12"/>
          </p:nvPr>
        </p:nvSpPr>
        <p:spPr>
          <a:prstGeom prst="rect">
            <a:avLst/>
          </a:prstGeom>
        </p:spPr>
        <p:txBody>
          <a:bodyPr/>
          <a:lstStyle/>
          <a:p>
            <a:fld id="{5A68E100-9CA6-423E-A624-C6E2F0290C75}" type="slidenum">
              <a:rPr lang="zh-TW" altLang="en-US" smtClean="0"/>
              <a:pPr/>
              <a:t>9</a:t>
            </a:fld>
            <a:endParaRPr lang="zh-TW" altLang="en-US" dirty="0"/>
          </a:p>
        </p:txBody>
      </p:sp>
    </p:spTree>
    <p:extLst>
      <p:ext uri="{BB962C8B-B14F-4D97-AF65-F5344CB8AC3E}">
        <p14:creationId xmlns:p14="http://schemas.microsoft.com/office/powerpoint/2010/main" val="1297647527"/>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61293</TotalTime>
  <Words>2067</Words>
  <Application>Microsoft Office PowerPoint</Application>
  <PresentationFormat>如螢幕大小 (16:9)</PresentationFormat>
  <Paragraphs>627</Paragraphs>
  <Slides>26</Slides>
  <Notes>19</Notes>
  <HiddenSlides>0</HiddenSlides>
  <MMClips>0</MMClips>
  <ScaleCrop>false</ScaleCrop>
  <HeadingPairs>
    <vt:vector size="6" baseType="variant">
      <vt:variant>
        <vt:lpstr>使用字型</vt:lpstr>
      </vt:variant>
      <vt:variant>
        <vt:i4>15</vt:i4>
      </vt:variant>
      <vt:variant>
        <vt:lpstr>佈景主題</vt:lpstr>
      </vt:variant>
      <vt:variant>
        <vt:i4>6</vt:i4>
      </vt:variant>
      <vt:variant>
        <vt:lpstr>投影片標題</vt:lpstr>
      </vt:variant>
      <vt:variant>
        <vt:i4>26</vt:i4>
      </vt:variant>
    </vt:vector>
  </HeadingPairs>
  <TitlesOfParts>
    <vt:vector size="47" baseType="lpstr">
      <vt:lpstr>Arial Unicode MS</vt:lpstr>
      <vt:lpstr>Gotham Medium</vt:lpstr>
      <vt:lpstr>Microsoft JhengHei Light</vt:lpstr>
      <vt:lpstr>Microsoft JhengHei UI</vt:lpstr>
      <vt:lpstr>微软雅黑</vt:lpstr>
      <vt:lpstr>宋体</vt:lpstr>
      <vt:lpstr>思源黑体 CN Medium</vt:lpstr>
      <vt:lpstr>微軟正黑體</vt:lpstr>
      <vt:lpstr>微軟正黑體</vt:lpstr>
      <vt:lpstr>新細明體</vt:lpstr>
      <vt:lpstr>Arial</vt:lpstr>
      <vt:lpstr>Calibri</vt:lpstr>
      <vt:lpstr>Calibri Light</vt:lpstr>
      <vt:lpstr>Century Gothic</vt:lpstr>
      <vt:lpstr>Segoe UI Black</vt:lpstr>
      <vt:lpstr>自訂設計</vt:lpstr>
      <vt:lpstr>PPT_template</vt:lpstr>
      <vt:lpstr>Office 佈景主題</vt:lpstr>
      <vt:lpstr>5_Office 佈景主題</vt:lpstr>
      <vt:lpstr>3_PPT_template</vt:lpstr>
      <vt:lpstr>4_PPT_template</vt:lpstr>
      <vt:lpstr>葡萄王生技(1707 TT)  公司簡報 </vt:lpstr>
      <vt:lpstr>PowerPoint 簡報</vt:lpstr>
      <vt:lpstr>2024年第一季 營運績效</vt:lpstr>
      <vt:lpstr>PowerPoint 簡報</vt:lpstr>
      <vt:lpstr>2024Q1獲利與營收</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上海葡萄王 客戶</vt:lpstr>
      <vt:lpstr>上海自有品牌</vt:lpstr>
      <vt:lpstr>計劃與策略</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Jack Lin QIC</dc:creator>
  <cp:lastModifiedBy>林天鉞</cp:lastModifiedBy>
  <cp:revision>2150</cp:revision>
  <cp:lastPrinted>2023-07-26T09:27:59Z</cp:lastPrinted>
  <dcterms:created xsi:type="dcterms:W3CDTF">2018-08-15T08:14:26Z</dcterms:created>
  <dcterms:modified xsi:type="dcterms:W3CDTF">2024-05-06T23:56:16Z</dcterms:modified>
</cp:coreProperties>
</file>