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9" r:id="rId13"/>
    <p:sldId id="267" r:id="rId14"/>
    <p:sldId id="268" r:id="rId15"/>
    <p:sldId id="270" r:id="rId16"/>
    <p:sldId id="287" r:id="rId17"/>
    <p:sldId id="286" r:id="rId18"/>
    <p:sldId id="273" r:id="rId19"/>
    <p:sldId id="275" r:id="rId20"/>
    <p:sldId id="280" r:id="rId21"/>
    <p:sldId id="283" r:id="rId22"/>
    <p:sldId id="284" r:id="rId23"/>
    <p:sldId id="278" r:id="rId24"/>
    <p:sldId id="281" r:id="rId25"/>
    <p:sldId id="282" r:id="rId26"/>
    <p:sldId id="279" r:id="rId27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7312E1F-1088-4654-818B-185D6E95A874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  <p14:sldId id="262"/>
            <p14:sldId id="269"/>
            <p14:sldId id="267"/>
            <p14:sldId id="268"/>
            <p14:sldId id="270"/>
            <p14:sldId id="287"/>
            <p14:sldId id="286"/>
            <p14:sldId id="273"/>
            <p14:sldId id="275"/>
            <p14:sldId id="280"/>
            <p14:sldId id="283"/>
            <p14:sldId id="284"/>
            <p14:sldId id="278"/>
            <p14:sldId id="281"/>
            <p14:sldId id="282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000"/>
    <a:srgbClr val="1B79C4"/>
    <a:srgbClr val="E60033"/>
    <a:srgbClr val="D87C00"/>
    <a:srgbClr val="C08C00"/>
    <a:srgbClr val="98A900"/>
    <a:srgbClr val="70AD0C"/>
    <a:srgbClr val="3C9351"/>
    <a:srgbClr val="248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968D0-EE26-4B65-817B-4A1D81067751}" type="datetimeFigureOut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CC43B-2798-4A7F-B3C3-CC7D020C73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613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84615-5E00-4DD2-BDFC-4BA4DF6E8694}" type="datetimeFigureOut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9F8F5-BD5B-48BA-9FCC-2AE6E43369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0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9F8F5-BD5B-48BA-9FCC-2AE6E43369C8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821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4D27-9BB1-4272-B0E7-3BF21900BA78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9CC131D-20C5-45B2-BE49-26BE25CF135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898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983D-FCD4-407B-A186-7025D13407AE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51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7516-FE38-47F9-8EB2-9BFC12A4E164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86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FFF4-7638-4E72-9C9E-469961244B0D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02896" y="6406042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9CC131D-20C5-45B2-BE49-26BE25CF135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151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6216-2D61-4B9A-9B38-941EB10D9FF2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88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E72DD-D22A-4745-9545-97C8523EB6FD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4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8754-CF93-434E-87B3-319435993EAC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24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3784-6946-4607-91B0-641DEFEA6A6F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21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6E65-BEC3-4420-A947-91FB5C618D6B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44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0BF85-C472-4388-AF7A-2842E7872C5F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96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58E1-A4C8-4FB8-9493-42C8727E571E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96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E9ADD-6CA5-476E-B7E6-D23EB51302FF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79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" y="11044"/>
            <a:ext cx="9144000" cy="68566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63888" y="424055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公司簡介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82318" y="5009993"/>
            <a:ext cx="2185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March 2017</a:t>
            </a:r>
            <a:endParaRPr lang="zh-TW" altLang="en-US" sz="3200" b="1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94029" y="332656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的分級及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獎金制度</a:t>
            </a:r>
          </a:p>
        </p:txBody>
      </p:sp>
      <p:sp>
        <p:nvSpPr>
          <p:cNvPr id="5" name="橢圓 4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12776"/>
            <a:ext cx="287450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NT$1000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元入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會費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32079" y="2239890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2087" y="2055363"/>
            <a:ext cx="852028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獎金及分級制度依照會員的業績及下線人數而有所不同。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7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09768" y="332656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葡萄王全產品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2" b="7763"/>
          <a:stretch/>
        </p:blipFill>
        <p:spPr>
          <a:xfrm>
            <a:off x="5720" y="2333897"/>
            <a:ext cx="9144000" cy="427591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9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87256" y="34485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葡萄王銷售通路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69933" y="2946430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飲料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69206" y="2946430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保健食品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529" y="4221088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零售通路</a:t>
            </a:r>
          </a:p>
        </p:txBody>
      </p:sp>
      <p:sp>
        <p:nvSpPr>
          <p:cNvPr id="8" name="矩形 7"/>
          <p:cNvSpPr/>
          <p:nvPr/>
        </p:nvSpPr>
        <p:spPr>
          <a:xfrm>
            <a:off x="1810595" y="4221793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經銷通路</a:t>
            </a:r>
          </a:p>
        </p:txBody>
      </p:sp>
      <p:sp>
        <p:nvSpPr>
          <p:cNvPr id="9" name="矩形 8"/>
          <p:cNvSpPr/>
          <p:nvPr/>
        </p:nvSpPr>
        <p:spPr>
          <a:xfrm>
            <a:off x="3624316" y="4178224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實體通路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09797" y="4185422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虛擬通路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80379" y="527263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</a:t>
            </a:r>
            <a:endParaRPr lang="en-US" altLang="zh-TW" sz="1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官方商城</a:t>
            </a:r>
            <a:endParaRPr lang="en-US" altLang="zh-TW" sz="1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46406" y="524744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網路及</a:t>
            </a:r>
            <a:endParaRPr lang="en-US" altLang="zh-TW" sz="1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直效行銷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87526" y="5401792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電視購物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12696" y="523150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現代藥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妝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,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1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量販店、</a:t>
            </a:r>
            <a:endParaRPr lang="en-US" altLang="zh-TW" sz="1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1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超市、郵局等</a:t>
            </a:r>
            <a:endParaRPr lang="zh-TW" altLang="en-US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00415" y="527492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傳統</a:t>
            </a:r>
            <a:endParaRPr lang="en-US" altLang="zh-TW" sz="1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藥局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1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4014" y="316719"/>
            <a:ext cx="93537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9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2017 1</a:t>
            </a:r>
            <a:r>
              <a:rPr lang="zh-TW" altLang="en-US" sz="39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 葡萄</a:t>
            </a:r>
            <a:r>
              <a:rPr lang="zh-TW" altLang="en-US" sz="39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王營收占比</a:t>
            </a:r>
            <a:r>
              <a:rPr lang="en-US" altLang="zh-TW" sz="39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(Stand </a:t>
            </a:r>
            <a:r>
              <a:rPr lang="en-US" altLang="zh-TW" sz="39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alone</a:t>
            </a:r>
            <a:r>
              <a:rPr lang="en-US" altLang="zh-TW" sz="39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  <a:endParaRPr lang="zh-TW" altLang="en-US" sz="39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3928" y="1594293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能量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飲料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5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0659" y="1640994"/>
            <a:ext cx="17475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其他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5%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(OEM/ODM)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04915" y="4077072"/>
            <a:ext cx="2771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自有品牌保健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食品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90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王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7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 + 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眾</a:t>
            </a:r>
            <a:r>
              <a:rPr lang="en-US" altLang="zh-TW" sz="1600" b="1" dirty="0" smtClean="0">
                <a:solidFill>
                  <a:srgbClr val="E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83</a:t>
            </a:r>
            <a:r>
              <a:rPr lang="en-US" altLang="zh-TW" sz="1600" b="1" dirty="0" smtClean="0">
                <a:solidFill>
                  <a:srgbClr val="E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03" y="1421323"/>
            <a:ext cx="438384" cy="10081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2" y="4888008"/>
            <a:ext cx="828158" cy="12446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3" y="1484784"/>
            <a:ext cx="732211" cy="103279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75" y="1197934"/>
            <a:ext cx="293113" cy="8495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14343" y="416858"/>
            <a:ext cx="6973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2017 1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月葡萄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王產品銷售佔比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46188" y="1268760"/>
            <a:ext cx="1148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6.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200P </a:t>
            </a: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9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.29%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77059" y="1785010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AutoNum type="arabicPeriod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康貝特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24.66%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19484" y="5200984"/>
            <a:ext cx="2029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2. </a:t>
            </a:r>
            <a:r>
              <a:rPr lang="en-US" altLang="zh-TW" sz="20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PowerBOMB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21.73%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6376" y="5343969"/>
            <a:ext cx="1749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3.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靈芝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王系列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17.03%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9720" y="3075057"/>
            <a:ext cx="1090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4.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其他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13.44%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16035" y="1801434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5.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益菌系列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11.29%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58" y="4376868"/>
            <a:ext cx="399590" cy="79838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9" y="3731914"/>
            <a:ext cx="638859" cy="95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3888" y="34485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歷史沿革</a:t>
            </a:r>
          </a:p>
        </p:txBody>
      </p:sp>
      <p:sp>
        <p:nvSpPr>
          <p:cNvPr id="5" name="橢圓 4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12776"/>
            <a:ext cx="73340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1994 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-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上海葡萄王成立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-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為葡萄王生技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100%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持有</a:t>
            </a:r>
          </a:p>
        </p:txBody>
      </p:sp>
      <p:sp>
        <p:nvSpPr>
          <p:cNvPr id="7" name="橢圓 6"/>
          <p:cNvSpPr/>
          <p:nvPr/>
        </p:nvSpPr>
        <p:spPr>
          <a:xfrm>
            <a:off x="431551" y="2560409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1559" y="2375882"/>
            <a:ext cx="79752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1997 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–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上海葡萄王正式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營運，並取得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12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甲地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使用權。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10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41970" cy="6858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099228" y="2775024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331640" y="2667000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2016 </a:t>
            </a:r>
            <a:r>
              <a:rPr lang="zh-TW" altLang="en-US" b="1" dirty="0" smtClean="0">
                <a:latin typeface="Calibri" pitchFamily="34" charset="0"/>
                <a:cs typeface="Arial" pitchFamily="34" charset="0"/>
              </a:rPr>
              <a:t>營收成長率達 </a:t>
            </a:r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272</a:t>
            </a:r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%.</a:t>
            </a:r>
            <a:endParaRPr lang="zh-TW" alt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67378" y="2678668"/>
            <a:ext cx="1769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NT$ </a:t>
            </a:r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5.97</a:t>
            </a:r>
            <a:r>
              <a:rPr lang="zh-TW" altLang="en-US" b="1" dirty="0" smtClean="0">
                <a:latin typeface="Calibri" pitchFamily="34" charset="0"/>
                <a:cs typeface="Arial" pitchFamily="34" charset="0"/>
              </a:rPr>
              <a:t>億</a:t>
            </a:r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 </a:t>
            </a:r>
            <a:endParaRPr lang="zh-TW" alt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5776" y="318997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上海葡萄王營收表現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31552" y="146036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79875" y="128353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Calibri" pitchFamily="34" charset="0"/>
                <a:cs typeface="Arial" pitchFamily="34" charset="0"/>
              </a:rPr>
              <a:t>2015- </a:t>
            </a:r>
            <a:r>
              <a:rPr lang="zh-TW" altLang="en-US" sz="2400" b="1" dirty="0" smtClean="0">
                <a:latin typeface="Calibri" pitchFamily="34" charset="0"/>
                <a:cs typeface="Arial" pitchFamily="34" charset="0"/>
              </a:rPr>
              <a:t>上海葡萄王</a:t>
            </a:r>
            <a:r>
              <a:rPr lang="zh-TW" altLang="en-US" sz="2400" b="1" dirty="0">
                <a:latin typeface="Calibri" pitchFamily="34" charset="0"/>
                <a:cs typeface="Arial" pitchFamily="34" charset="0"/>
              </a:rPr>
              <a:t>達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72%</a:t>
            </a:r>
            <a:r>
              <a:rPr lang="zh-TW" altLang="en-US" sz="2400" b="1" dirty="0" smtClean="0">
                <a:latin typeface="Calibri" pitchFamily="34" charset="0"/>
                <a:cs typeface="Arial" pitchFamily="34" charset="0"/>
              </a:rPr>
              <a:t>營收成長 並轉虧為盈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22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900741" y="297583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葡萄王生技合併營收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654096" y="3638490"/>
            <a:ext cx="631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22%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52800" y="3105090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11.39%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39881" y="3338861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22.61%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297281" y="2876490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15.08%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109589" y="3928646"/>
            <a:ext cx="760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$131.8</a:t>
            </a:r>
            <a:endParaRPr lang="zh-TW" alt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116104" y="3623846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$159</a:t>
            </a:r>
            <a:endParaRPr lang="zh-TW" alt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021861" y="3323456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$194.98</a:t>
            </a:r>
            <a:endParaRPr lang="zh-TW" alt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207289" y="321297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$201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143393" y="277163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$242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76400" y="478149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31%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667000" y="472440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35%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657600" y="464820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13%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144672" y="4886480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$31.4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65656" y="4904601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$27.8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166453" y="5029200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$20.6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167126" y="5057001"/>
            <a:ext cx="575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$ 15.8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118361" y="4839689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$35.5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625897" y="4620267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12%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029200" y="2133600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26.75%</a:t>
            </a:r>
            <a:endParaRPr lang="zh-TW" altLang="en-US" sz="24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89703" y="2123564"/>
            <a:ext cx="686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306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611639" y="462909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23%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607097" y="478149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10%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082408" y="4757082"/>
            <a:ext cx="873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$23.2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613659" y="5149334"/>
            <a:ext cx="758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$30.4*</a:t>
            </a:r>
            <a:endParaRPr lang="zh-TW" altLang="en-US" sz="16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724128" y="5898758"/>
            <a:ext cx="109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  <a:latin typeface="+mj-lt"/>
              </a:rPr>
              <a:t>*Up to Q3</a:t>
            </a:r>
            <a:endParaRPr lang="zh-TW" altLang="en-US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0172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86103" y="344850"/>
            <a:ext cx="6154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2016 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葡萄王合併營收占比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83968" y="1532200"/>
            <a:ext cx="1467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上海葡萄王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6.5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55452" y="188614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4.6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1815" y="2577098"/>
            <a:ext cx="938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88.9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8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62974" y="34485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葡萄王海外業務拓展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2029351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844824"/>
            <a:ext cx="5493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擴展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海外市場以增加營業公司營業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收入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45840" y="380269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40136" y="3622665"/>
            <a:ext cx="7879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積極取得海外保健產品認證，如馬來西亞、印尼、泰國、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新加坡和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</a:t>
            </a:r>
            <a:endParaRPr lang="en-US" altLang="zh-CN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38400" y="288895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10992" y="2708920"/>
            <a:ext cx="7263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保健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食品市場上尋求並建立相互信賴東南亞合作夥伴</a:t>
            </a:r>
          </a:p>
        </p:txBody>
      </p:sp>
    </p:spTree>
    <p:extLst>
      <p:ext uri="{BB962C8B-B14F-4D97-AF65-F5344CB8AC3E}">
        <p14:creationId xmlns:p14="http://schemas.microsoft.com/office/powerpoint/2010/main" val="17577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9330" y="40257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歷史沿革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1628800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44273"/>
            <a:ext cx="43701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1969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王起源於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位創始者</a:t>
            </a:r>
          </a:p>
        </p:txBody>
      </p:sp>
      <p:sp>
        <p:nvSpPr>
          <p:cNvPr id="7" name="橢圓 6"/>
          <p:cNvSpPr/>
          <p:nvPr/>
        </p:nvSpPr>
        <p:spPr>
          <a:xfrm>
            <a:off x="950918" y="2182713"/>
            <a:ext cx="72000" cy="72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26730" y="2018658"/>
            <a:ext cx="356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1969-2014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：總裁曾水照先生</a:t>
            </a:r>
          </a:p>
        </p:txBody>
      </p:sp>
      <p:sp>
        <p:nvSpPr>
          <p:cNvPr id="9" name="橢圓 8"/>
          <p:cNvSpPr/>
          <p:nvPr/>
        </p:nvSpPr>
        <p:spPr>
          <a:xfrm>
            <a:off x="950918" y="2627334"/>
            <a:ext cx="72000" cy="72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26730" y="2463279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其他兩位是單純的投資者</a:t>
            </a:r>
          </a:p>
        </p:txBody>
      </p:sp>
      <p:sp>
        <p:nvSpPr>
          <p:cNvPr id="11" name="橢圓 10"/>
          <p:cNvSpPr/>
          <p:nvPr/>
        </p:nvSpPr>
        <p:spPr>
          <a:xfrm>
            <a:off x="431552" y="3208481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11560" y="3023954"/>
            <a:ext cx="29530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1982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股票公開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上市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31552" y="397356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11560" y="3789040"/>
            <a:ext cx="5303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2014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曾盛麟博士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擔任董事長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暨總經理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63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94029" y="344850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葡萄王近期發展與建設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31552" y="154910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85552" y="2272033"/>
            <a:ext cx="4733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此發酵中心將增加發酵噸數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endParaRPr lang="en-US" altLang="zh-TW" sz="2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06048" y="2448865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11544" y="1340768"/>
            <a:ext cx="7289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</a:t>
            </a:r>
            <a:r>
              <a:rPr lang="en-US" altLang="zh-CN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─開始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建立第二個原料發酵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中心龍潭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</a:t>
            </a:r>
            <a:endParaRPr lang="en-US" altLang="zh-TW" sz="2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         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將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依公司成長需求持續擴充發酵噸數</a:t>
            </a:r>
          </a:p>
        </p:txBody>
      </p:sp>
      <p:sp>
        <p:nvSpPr>
          <p:cNvPr id="15" name="橢圓 14"/>
          <p:cNvSpPr/>
          <p:nvPr/>
        </p:nvSpPr>
        <p:spPr>
          <a:xfrm>
            <a:off x="431551" y="313389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11544" y="3013501"/>
            <a:ext cx="6763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原料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發酵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中心龍潭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園區預計於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年中完工</a:t>
            </a:r>
            <a:endParaRPr lang="en-US" altLang="zh-TW" sz="2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          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5551" y="3736496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此工程花費為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擴展施工與加速期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8" name="橢圓 17"/>
          <p:cNvSpPr/>
          <p:nvPr/>
        </p:nvSpPr>
        <p:spPr>
          <a:xfrm>
            <a:off x="406047" y="3913328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7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50013" y="332656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葡萄王生技的微笑曲線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21927"/>
            <a:ext cx="7801602" cy="551538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5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46950" y="34485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葡萄王生技獲獎紀錄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824040" y="195734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04048" y="1798942"/>
            <a:ext cx="3454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2014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、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葡萄王生技榮獲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富比世亞洲中小企業兩百大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159744" y="3584491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39752" y="3442828"/>
            <a:ext cx="4689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2014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葡萄王生技榮獲台灣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創新企業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強</a:t>
            </a:r>
          </a:p>
        </p:txBody>
      </p:sp>
      <p:sp>
        <p:nvSpPr>
          <p:cNvPr id="19" name="橢圓 18"/>
          <p:cNvSpPr/>
          <p:nvPr/>
        </p:nvSpPr>
        <p:spPr>
          <a:xfrm>
            <a:off x="3743920" y="4981679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923928" y="4851858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2013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王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生技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獲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國家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品牌玉山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獎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最佳人氣品牌獎」暨「全國首獎」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8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4558085" y="185344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738093" y="1700808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曾盛麟 董事長暨總經理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獲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第一屆亞太精神獎「最佳躍升獎」</a:t>
            </a:r>
          </a:p>
        </p:txBody>
      </p:sp>
      <p:sp>
        <p:nvSpPr>
          <p:cNvPr id="18" name="橢圓 17"/>
          <p:cNvSpPr/>
          <p:nvPr/>
        </p:nvSpPr>
        <p:spPr>
          <a:xfrm>
            <a:off x="2303760" y="361352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483768" y="3429000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曾盛麟 董事長暨總經理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獲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第九屆安永企業家獎「轉型標竿企業家獎」</a:t>
            </a:r>
          </a:p>
        </p:txBody>
      </p:sp>
      <p:sp>
        <p:nvSpPr>
          <p:cNvPr id="20" name="橢圓 19"/>
          <p:cNvSpPr/>
          <p:nvPr/>
        </p:nvSpPr>
        <p:spPr>
          <a:xfrm>
            <a:off x="3959944" y="5193208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068512" y="5056148"/>
            <a:ext cx="43749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曾盛麟 董事長暨總經理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獲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經理人月刊第六屆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100 MVP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經理人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146950" y="34485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葡萄王生技獲獎紀錄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47764" y="2492896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b="1" dirty="0" smtClean="0">
                <a:latin typeface="Calibri" pitchFamily="34" charset="0"/>
                <a:cs typeface="Arial" pitchFamily="34" charset="0"/>
              </a:rPr>
              <a:t>Thank you</a:t>
            </a:r>
            <a:endParaRPr lang="zh-TW" altLang="en-US" sz="72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25208" y="40257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生物工程中心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31552" y="1628800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1560" y="1444273"/>
            <a:ext cx="359425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1991</a:t>
            </a:r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成立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生物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工程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中心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81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1519" y="3933056"/>
            <a:ext cx="216024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solidFill>
                  <a:srgbClr val="1B79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台灣最大的生物科技發酵槽</a:t>
            </a:r>
            <a:r>
              <a:rPr lang="zh-TW" altLang="en-US" sz="2600" b="1" dirty="0" smtClean="0">
                <a:solidFill>
                  <a:srgbClr val="1B79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容積達</a:t>
            </a:r>
            <a:r>
              <a:rPr lang="en-US" altLang="zh-TW" sz="2600" b="1" dirty="0">
                <a:solidFill>
                  <a:srgbClr val="1B79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28</a:t>
            </a:r>
            <a:r>
              <a:rPr lang="en-US" altLang="zh-TW" sz="2600" b="1" dirty="0">
                <a:solidFill>
                  <a:srgbClr val="1B79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</a:t>
            </a:r>
            <a:r>
              <a:rPr lang="zh-TW" altLang="en-US" sz="2600" b="1" dirty="0">
                <a:solidFill>
                  <a:srgbClr val="1B79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噸</a:t>
            </a:r>
            <a:endParaRPr lang="zh-TW" altLang="en-US" sz="2600" b="1" dirty="0">
              <a:solidFill>
                <a:srgbClr val="1B79C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225208" y="40257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生物工程中心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31634" y="41685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葡眾企業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31552" y="169631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1560" y="1511786"/>
            <a:ext cx="59811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1993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：成立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葡眾子公司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多層次傳銷公司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7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59626" y="34485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葡眾股東</a:t>
            </a:r>
          </a:p>
        </p:txBody>
      </p:sp>
      <p:sp>
        <p:nvSpPr>
          <p:cNvPr id="6" name="橢圓 5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1560" y="1412776"/>
            <a:ext cx="529343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一開始為葡萄王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100%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持有葡眾股份 </a:t>
            </a:r>
          </a:p>
        </p:txBody>
      </p:sp>
      <p:sp>
        <p:nvSpPr>
          <p:cNvPr id="8" name="橢圓 7"/>
          <p:cNvSpPr/>
          <p:nvPr/>
        </p:nvSpPr>
        <p:spPr>
          <a:xfrm>
            <a:off x="431822" y="222675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11830" y="2060848"/>
            <a:ext cx="82086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管理團隊於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1998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年增資時出資，佔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40%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股份</a:t>
            </a:r>
          </a:p>
        </p:txBody>
      </p:sp>
      <p:sp>
        <p:nvSpPr>
          <p:cNvPr id="10" name="橢圓 9"/>
          <p:cNvSpPr/>
          <p:nvPr/>
        </p:nvSpPr>
        <p:spPr>
          <a:xfrm>
            <a:off x="431822" y="3113588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11830" y="2929061"/>
            <a:ext cx="37240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葡萄王目前持有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60%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股份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90681" y="416858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葡眾的成果</a:t>
            </a:r>
          </a:p>
        </p:txBody>
      </p:sp>
      <p:sp>
        <p:nvSpPr>
          <p:cNvPr id="5" name="橢圓 4"/>
          <p:cNvSpPr/>
          <p:nvPr/>
        </p:nvSpPr>
        <p:spPr>
          <a:xfrm>
            <a:off x="2628966" y="180025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08974" y="1614572"/>
            <a:ext cx="525658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本土第一大傳直銷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公司</a:t>
            </a:r>
          </a:p>
        </p:txBody>
      </p:sp>
      <p:sp>
        <p:nvSpPr>
          <p:cNvPr id="7" name="橢圓 6"/>
          <p:cNvSpPr/>
          <p:nvPr/>
        </p:nvSpPr>
        <p:spPr>
          <a:xfrm>
            <a:off x="2628574" y="2552156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08582" y="2314783"/>
            <a:ext cx="547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2014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、</a:t>
            </a:r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2015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年連續兩年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營業額排行台灣傳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銷公司第二名</a:t>
            </a:r>
            <a:endParaRPr lang="zh-TW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628574" y="331692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808582" y="3198748"/>
            <a:ext cx="5473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全台前五大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傳銷公司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中最年輕的直銷公司</a:t>
            </a:r>
            <a:endParaRPr lang="zh-TW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628966" y="408431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808974" y="3918828"/>
            <a:ext cx="525658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產品數量最少，僅</a:t>
            </a:r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24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項</a:t>
            </a:r>
            <a:endParaRPr lang="zh-TW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628574" y="496051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808582" y="4782924"/>
            <a:ext cx="51129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2013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年世界直銷排行第</a:t>
            </a:r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66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名</a:t>
            </a:r>
            <a:endParaRPr lang="zh-TW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628966" y="5625256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808974" y="5430996"/>
            <a:ext cx="5400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超過</a:t>
            </a:r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萬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會員</a:t>
            </a:r>
            <a:endParaRPr lang="zh-TW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16887" y="1450948"/>
            <a:ext cx="43204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16887" y="2227511"/>
            <a:ext cx="43204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16887" y="2996952"/>
            <a:ext cx="43204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5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28854" y="3789040"/>
            <a:ext cx="7920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24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28854" y="4581128"/>
            <a:ext cx="7920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66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67544" y="5267372"/>
            <a:ext cx="2088233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190,000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7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37760" y="332656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葡眾會員概況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12776"/>
            <a:ext cx="587693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葡眾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擁有</a:t>
            </a:r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194,006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會員</a:t>
            </a:r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截至</a:t>
            </a:r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2017.2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月中</a:t>
            </a:r>
            <a:r>
              <a:rPr lang="en-US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7" name="矩形 6"/>
          <p:cNvSpPr/>
          <p:nvPr/>
        </p:nvSpPr>
        <p:spPr>
          <a:xfrm>
            <a:off x="1068885" y="3072666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1B79C4"/>
                </a:solidFill>
                <a:latin typeface="Arial" pitchFamily="34" charset="0"/>
                <a:cs typeface="Arial" pitchFamily="34" charset="0"/>
              </a:rPr>
              <a:t>1.18</a:t>
            </a:r>
            <a:r>
              <a:rPr lang="en-US" altLang="zh-TW" sz="2000" b="1" dirty="0" smtClean="0">
                <a:solidFill>
                  <a:srgbClr val="1B79C4"/>
                </a:solidFill>
                <a:latin typeface="Arial" pitchFamily="34" charset="0"/>
                <a:cs typeface="Arial" pitchFamily="34" charset="0"/>
              </a:rPr>
              <a:t>%</a:t>
            </a:r>
            <a:endParaRPr lang="zh-TW" altLang="en-US" sz="2000" b="1" dirty="0">
              <a:solidFill>
                <a:srgbClr val="1B79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86458" y="3072666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24809E"/>
                </a:solidFill>
                <a:latin typeface="Arial" pitchFamily="34" charset="0"/>
                <a:cs typeface="Arial" pitchFamily="34" charset="0"/>
              </a:rPr>
              <a:t>14.24%</a:t>
            </a:r>
            <a:endParaRPr lang="zh-TW" altLang="en-US" sz="2000" b="1" dirty="0">
              <a:solidFill>
                <a:srgbClr val="24809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48064" y="3072666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3C9351"/>
                </a:solidFill>
                <a:latin typeface="Arial" pitchFamily="34" charset="0"/>
                <a:cs typeface="Arial" pitchFamily="34" charset="0"/>
              </a:rPr>
              <a:t>35.36%</a:t>
            </a:r>
            <a:endParaRPr lang="zh-TW" altLang="en-US" sz="2000" b="1" dirty="0">
              <a:solidFill>
                <a:srgbClr val="3C935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64288" y="3072666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70AD0C"/>
                </a:solidFill>
                <a:latin typeface="Arial" pitchFamily="34" charset="0"/>
                <a:cs typeface="Arial" pitchFamily="34" charset="0"/>
              </a:rPr>
              <a:t>23.46%</a:t>
            </a:r>
            <a:endParaRPr lang="zh-TW" altLang="en-US" sz="2000" b="1" dirty="0">
              <a:solidFill>
                <a:srgbClr val="70AD0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7551" y="5189130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98A900"/>
                </a:solidFill>
                <a:latin typeface="Arial" pitchFamily="34" charset="0"/>
                <a:cs typeface="Arial" pitchFamily="34" charset="0"/>
              </a:rPr>
              <a:t>15.30%</a:t>
            </a:r>
            <a:endParaRPr lang="zh-TW" altLang="en-US" sz="2000" b="1" dirty="0">
              <a:solidFill>
                <a:srgbClr val="98A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03848" y="518913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C08C00"/>
                </a:solidFill>
                <a:latin typeface="Arial" pitchFamily="34" charset="0"/>
                <a:cs typeface="Arial" pitchFamily="34" charset="0"/>
              </a:rPr>
              <a:t>8.19%</a:t>
            </a:r>
            <a:endParaRPr lang="zh-TW" altLang="en-US" sz="2000" b="1" dirty="0">
              <a:solidFill>
                <a:srgbClr val="C08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45349" y="518913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D87C00"/>
                </a:solidFill>
                <a:latin typeface="Arial" pitchFamily="34" charset="0"/>
                <a:cs typeface="Arial" pitchFamily="34" charset="0"/>
              </a:rPr>
              <a:t>1.91</a:t>
            </a:r>
            <a:r>
              <a:rPr lang="en-US" altLang="zh-TW" sz="2000" b="1" dirty="0" smtClean="0">
                <a:solidFill>
                  <a:srgbClr val="D87C0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zh-TW" altLang="en-US" sz="2000" b="1" dirty="0">
              <a:solidFill>
                <a:srgbClr val="D87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61573" y="518913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E87000"/>
                </a:solidFill>
                <a:latin typeface="Arial" pitchFamily="34" charset="0"/>
                <a:cs typeface="Arial" pitchFamily="34" charset="0"/>
              </a:rPr>
              <a:t>0.35%</a:t>
            </a:r>
            <a:endParaRPr lang="zh-TW" altLang="en-US" sz="2000" b="1" dirty="0">
              <a:solidFill>
                <a:srgbClr val="E87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0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70327" y="416858"/>
            <a:ext cx="6026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2016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葡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眾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前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四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大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明星商品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82666" y="1535507"/>
            <a:ext cx="1236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1.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康貝兒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32.16%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87648" y="4761488"/>
            <a:ext cx="1717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995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營養液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14.84%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83546" y="5601434"/>
            <a:ext cx="1236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樟芝液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11.81%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1301" y="4053602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原味餐包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5.4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18836" y="1531759"/>
            <a:ext cx="1090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35.79%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112911"/>
            <a:ext cx="1402080" cy="79077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0" y="5002849"/>
            <a:ext cx="1195079" cy="87718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01" y="5506091"/>
            <a:ext cx="1082519" cy="80322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79297"/>
            <a:ext cx="1380222" cy="77430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6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3657</TotalTime>
  <Words>783</Words>
  <Application>Microsoft Office PowerPoint</Application>
  <PresentationFormat>如螢幕大小 (4:3)</PresentationFormat>
  <Paragraphs>185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汪致勳</dc:creator>
  <cp:lastModifiedBy>鄭鈺馨</cp:lastModifiedBy>
  <cp:revision>173</cp:revision>
  <cp:lastPrinted>2016-05-24T00:26:49Z</cp:lastPrinted>
  <dcterms:created xsi:type="dcterms:W3CDTF">2016-02-15T09:16:57Z</dcterms:created>
  <dcterms:modified xsi:type="dcterms:W3CDTF">2017-03-16T08:06:43Z</dcterms:modified>
</cp:coreProperties>
</file>