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2" r:id="rId12"/>
    <p:sldId id="269" r:id="rId13"/>
    <p:sldId id="291" r:id="rId14"/>
    <p:sldId id="290" r:id="rId15"/>
    <p:sldId id="270" r:id="rId16"/>
    <p:sldId id="293" r:id="rId17"/>
    <p:sldId id="294" r:id="rId18"/>
    <p:sldId id="289" r:id="rId19"/>
    <p:sldId id="275" r:id="rId20"/>
    <p:sldId id="280" r:id="rId21"/>
    <p:sldId id="283" r:id="rId22"/>
    <p:sldId id="284" r:id="rId23"/>
    <p:sldId id="278" r:id="rId24"/>
    <p:sldId id="281" r:id="rId25"/>
    <p:sldId id="282" r:id="rId26"/>
    <p:sldId id="279" r:id="rId2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7000"/>
    <a:srgbClr val="1B79C4"/>
    <a:srgbClr val="E60033"/>
    <a:srgbClr val="D87C00"/>
    <a:srgbClr val="C08C00"/>
    <a:srgbClr val="98A900"/>
    <a:srgbClr val="70AD0C"/>
    <a:srgbClr val="3C9351"/>
    <a:srgbClr val="248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84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40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968D0-EE26-4B65-817B-4A1D81067751}" type="datetimeFigureOut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CC43B-2798-4A7F-B3C3-CC7D020C73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9613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57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3852" y="0"/>
            <a:ext cx="2972547" cy="457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84615-5E00-4DD2-BDFC-4BA4DF6E8694}" type="datetimeFigureOut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480" y="4343144"/>
            <a:ext cx="5487041" cy="41150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4826"/>
            <a:ext cx="2972547" cy="4577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3852" y="8684826"/>
            <a:ext cx="2972547" cy="4577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9F8F5-BD5B-48BA-9FCC-2AE6E43369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0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9F8F5-BD5B-48BA-9FCC-2AE6E43369C8}" type="slidenum">
              <a:rPr lang="zh-TW" altLang="en-US" smtClean="0"/>
              <a:t>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821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4D27-9BB1-4272-B0E7-3BF21900BA78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9CC131D-20C5-45B2-BE49-26BE25CF135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8989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983D-FCD4-407B-A186-7025D13407AE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451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7516-FE38-47F9-8EB2-9BFC12A4E164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086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FFF4-7638-4E72-9C9E-469961244B0D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02896" y="6406042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9CC131D-20C5-45B2-BE49-26BE25CF135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1514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86216-2D61-4B9A-9B38-941EB10D9FF2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288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E72DD-D22A-4745-9545-97C8523EB6FD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2462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8754-CF93-434E-87B3-319435993EAC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7241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D3784-6946-4607-91B0-641DEFEA6A6F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121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6E65-BEC3-4420-A947-91FB5C618D6B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4442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0BF85-C472-4388-AF7A-2842E7872C5F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964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58E1-A4C8-4FB8-9493-42C8727E571E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596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E9ADD-6CA5-476E-B7E6-D23EB51302FF}" type="datetime1">
              <a:rPr lang="zh-TW" altLang="en-US" smtClean="0"/>
              <a:t>2017/3/16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C131D-20C5-45B2-BE49-26BE25CF13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79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9144000" cy="685662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104126" y="4240553"/>
            <a:ext cx="54202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latin typeface="Calibri" pitchFamily="34" charset="0"/>
                <a:cs typeface="Arial" pitchFamily="34" charset="0"/>
              </a:rPr>
              <a:t>Investors Presentation</a:t>
            </a:r>
            <a:endParaRPr lang="zh-TW" altLang="en-US" sz="44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46981" y="5009994"/>
            <a:ext cx="2185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smtClean="0"/>
              <a:t>March 2017</a:t>
            </a:r>
            <a:endParaRPr lang="zh-TW" altLang="en-US" sz="3200" b="1" dirty="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97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7600" y="332656"/>
            <a:ext cx="89209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>
                <a:latin typeface="Calibri" pitchFamily="34" charset="0"/>
                <a:cs typeface="Arial" pitchFamily="34" charset="0"/>
              </a:rPr>
              <a:t>Pro-Partners Incentive and Bonus System</a:t>
            </a:r>
            <a:endParaRPr lang="zh-TW" altLang="en-US" sz="4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431552" y="1597303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11560" y="1412776"/>
            <a:ext cx="442704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NT$1,000 to become a 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member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432079" y="2239890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12087" y="2055363"/>
            <a:ext cx="81250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Incentives and bonuses depend on what the member status</a:t>
            </a:r>
          </a:p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is and how many people they have below 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them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670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90913" y="260648"/>
            <a:ext cx="53621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latin typeface="Calibri" pitchFamily="34" charset="0"/>
                <a:cs typeface="Arial" pitchFamily="34" charset="0"/>
              </a:rPr>
              <a:t>Grape King Products</a:t>
            </a:r>
            <a:endParaRPr lang="zh-TW" altLang="en-US" sz="4800" b="1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2" b="7763"/>
          <a:stretch/>
        </p:blipFill>
        <p:spPr>
          <a:xfrm>
            <a:off x="5720" y="2333897"/>
            <a:ext cx="9144000" cy="4275910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196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52048" y="260648"/>
            <a:ext cx="78399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latin typeface="Calibri" pitchFamily="34" charset="0"/>
                <a:cs typeface="Arial" pitchFamily="34" charset="0"/>
              </a:rPr>
              <a:t>Grape King Brand Sales Channels</a:t>
            </a:r>
            <a:endParaRPr lang="zh-TW" altLang="en-US" sz="44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83185" y="2946430"/>
            <a:ext cx="9685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Beverage</a:t>
            </a:r>
            <a:endParaRPr lang="zh-TW" altLang="en-US" sz="16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43018" y="2946430"/>
            <a:ext cx="12577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Bio Products</a:t>
            </a:r>
            <a:endParaRPr lang="zh-TW" altLang="en-US" sz="16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1646" y="4221088"/>
            <a:ext cx="667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Retail</a:t>
            </a:r>
            <a:endParaRPr lang="zh-TW" altLang="en-US" sz="16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13165" y="4221793"/>
            <a:ext cx="12002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Distribution</a:t>
            </a:r>
            <a:endParaRPr lang="zh-TW" altLang="en-US" sz="16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83489" y="4068361"/>
            <a:ext cx="960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Physical </a:t>
            </a: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Channels</a:t>
            </a:r>
            <a:endParaRPr lang="zh-TW" altLang="en-US" sz="16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732240" y="4077072"/>
            <a:ext cx="960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Virtual</a:t>
            </a: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Channels</a:t>
            </a:r>
            <a:endParaRPr lang="zh-TW" altLang="en-US" sz="16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801669" y="5301208"/>
            <a:ext cx="1162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Grape King </a:t>
            </a: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e-Shop</a:t>
            </a:r>
            <a:endParaRPr lang="zh-TW" altLang="en-US" sz="16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91099" y="5190291"/>
            <a:ext cx="11160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Online and</a:t>
            </a: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Catalogue</a:t>
            </a: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shopping</a:t>
            </a:r>
            <a:endParaRPr lang="zh-TW" altLang="en-US" sz="16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06960" y="5313401"/>
            <a:ext cx="1252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TV Shopping</a:t>
            </a: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Channel</a:t>
            </a:r>
            <a:endParaRPr lang="zh-TW" altLang="en-US" sz="16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55976" y="5136429"/>
            <a:ext cx="10214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Modern Retail,</a:t>
            </a: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Costco,</a:t>
            </a:r>
          </a:p>
          <a:p>
            <a:pPr algn="ctr"/>
            <a:r>
              <a:rPr lang="en-US" altLang="zh-TW" sz="1000" b="1" dirty="0" err="1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Cosmed</a:t>
            </a:r>
            <a:r>
              <a:rPr lang="en-US" altLang="zh-TW" sz="10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Watsons,</a:t>
            </a: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Post Office, etc.</a:t>
            </a:r>
            <a:endParaRPr lang="zh-TW" altLang="en-US" sz="10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849033" y="5274928"/>
            <a:ext cx="10978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Traditional</a:t>
            </a: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Pharmacy</a:t>
            </a:r>
            <a:endParaRPr lang="zh-TW" altLang="en-US" sz="16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21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8781" y="260648"/>
            <a:ext cx="79991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smtClean="0">
                <a:latin typeface="Calibri" pitchFamily="34" charset="0"/>
                <a:cs typeface="Arial" pitchFamily="34" charset="0"/>
              </a:rPr>
              <a:t>G.K. Bio (Stand </a:t>
            </a:r>
            <a:r>
              <a:rPr lang="en-US" altLang="zh-TW" sz="4000" b="1" dirty="0">
                <a:latin typeface="Calibri" pitchFamily="34" charset="0"/>
                <a:cs typeface="Arial" pitchFamily="34" charset="0"/>
              </a:rPr>
              <a:t>alone) </a:t>
            </a:r>
            <a:r>
              <a:rPr lang="en-US" altLang="zh-TW" sz="4000" b="1" dirty="0" smtClean="0">
                <a:latin typeface="Calibri" pitchFamily="34" charset="0"/>
                <a:cs typeface="Arial" pitchFamily="34" charset="0"/>
              </a:rPr>
              <a:t>Jan 2017 Sales</a:t>
            </a:r>
            <a:endParaRPr lang="zh-TW" altLang="en-US" sz="4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23928" y="1594293"/>
            <a:ext cx="19957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>
                <a:latin typeface="Calibri" pitchFamily="34" charset="0"/>
                <a:cs typeface="Arial" pitchFamily="34" charset="0"/>
              </a:rPr>
              <a:t>Energy </a:t>
            </a:r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drinks 5%</a:t>
            </a:r>
            <a:endParaRPr lang="zh-TW" altLang="en-US" sz="2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75656" y="1640994"/>
            <a:ext cx="15376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latin typeface="Calibri" pitchFamily="34" charset="0"/>
                <a:cs typeface="Arial" pitchFamily="34" charset="0"/>
              </a:rPr>
              <a:t>Other 5</a:t>
            </a:r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%</a:t>
            </a:r>
          </a:p>
          <a:p>
            <a:pPr algn="ctr"/>
            <a:r>
              <a:rPr lang="en-US" altLang="zh-TW" sz="2000" b="1" dirty="0">
                <a:latin typeface="Calibri" pitchFamily="34" charset="0"/>
                <a:cs typeface="Arial" pitchFamily="34" charset="0"/>
              </a:rPr>
              <a:t>(OEM/ODM)</a:t>
            </a:r>
            <a:endParaRPr lang="zh-TW" altLang="en-US" sz="2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51891" y="4077072"/>
            <a:ext cx="42779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latin typeface="Calibri" pitchFamily="34" charset="0"/>
                <a:cs typeface="Arial" pitchFamily="34" charset="0"/>
              </a:rPr>
              <a:t>Branded health food products </a:t>
            </a:r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90%</a:t>
            </a:r>
          </a:p>
          <a:p>
            <a:pPr algn="ctr"/>
            <a:r>
              <a:rPr lang="en-US" altLang="zh-TW" sz="1600" b="1" dirty="0" smtClean="0">
                <a:latin typeface="Calibri" pitchFamily="34" charset="0"/>
                <a:cs typeface="Arial" pitchFamily="34" charset="0"/>
              </a:rPr>
              <a:t>(Grape </a:t>
            </a:r>
            <a:r>
              <a:rPr lang="en-US" altLang="zh-TW" sz="1600" b="1" dirty="0">
                <a:latin typeface="Calibri" pitchFamily="34" charset="0"/>
                <a:cs typeface="Arial" pitchFamily="34" charset="0"/>
              </a:rPr>
              <a:t>King brand 7</a:t>
            </a:r>
            <a:r>
              <a:rPr lang="en-US" altLang="zh-TW" sz="1600" b="1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en-US" altLang="zh-TW" sz="1600" b="1" dirty="0">
                <a:latin typeface="Calibri" pitchFamily="34" charset="0"/>
                <a:cs typeface="Arial" pitchFamily="34" charset="0"/>
              </a:rPr>
              <a:t>% + </a:t>
            </a:r>
            <a:r>
              <a:rPr lang="en-US" altLang="zh-TW" sz="1600" b="1" dirty="0"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Pro-Partner brand </a:t>
            </a:r>
            <a:r>
              <a:rPr lang="en-US" altLang="zh-TW" sz="1600" b="1" dirty="0" smtClean="0"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83%</a:t>
            </a:r>
            <a:r>
              <a:rPr lang="en-US" altLang="zh-TW" sz="1600" b="1" dirty="0" smtClean="0">
                <a:latin typeface="Calibri" pitchFamily="34" charset="0"/>
                <a:cs typeface="Arial" pitchFamily="34" charset="0"/>
              </a:rPr>
              <a:t>)</a:t>
            </a:r>
            <a:endParaRPr lang="zh-TW" altLang="en-US" sz="16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860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048" y="1437461"/>
            <a:ext cx="438384" cy="10081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1" y="5036827"/>
            <a:ext cx="828158" cy="124461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76123"/>
            <a:ext cx="732211" cy="103279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49" y="1232768"/>
            <a:ext cx="293113" cy="84953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6"/>
            <a:ext cx="638859" cy="95828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40287" y="260648"/>
            <a:ext cx="7465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smtClean="0">
                <a:latin typeface="Calibri" pitchFamily="34" charset="0"/>
                <a:cs typeface="Arial" pitchFamily="34" charset="0"/>
              </a:rPr>
              <a:t>2017 Jan Grape </a:t>
            </a:r>
            <a:r>
              <a:rPr lang="en-US" altLang="zh-TW" sz="4000" b="1" dirty="0">
                <a:latin typeface="Calibri" pitchFamily="34" charset="0"/>
                <a:cs typeface="Arial" pitchFamily="34" charset="0"/>
              </a:rPr>
              <a:t>King Product Sales</a:t>
            </a:r>
            <a:endParaRPr lang="zh-TW" altLang="en-US" sz="4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99387" y="1303594"/>
            <a:ext cx="19247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latin typeface="Calibri" pitchFamily="34" charset="0"/>
                <a:cs typeface="Arial" pitchFamily="34" charset="0"/>
              </a:rPr>
              <a:t>6</a:t>
            </a:r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. 200P 9.29%</a:t>
            </a:r>
            <a:endParaRPr lang="zh-TW" altLang="en-US" sz="2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21168" y="1785010"/>
            <a:ext cx="1379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1. Combest</a:t>
            </a:r>
          </a:p>
          <a:p>
            <a:pPr algn="ctr"/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24.66%</a:t>
            </a:r>
            <a:endParaRPr lang="zh-TW" altLang="en-US" sz="2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42701" y="5529426"/>
            <a:ext cx="1701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latin typeface="Calibri" pitchFamily="34" charset="0"/>
                <a:cs typeface="Arial" pitchFamily="34" charset="0"/>
              </a:rPr>
              <a:t>3</a:t>
            </a:r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. </a:t>
            </a:r>
            <a:r>
              <a:rPr lang="en-US" altLang="zh-TW" sz="2000" b="1" dirty="0" err="1">
                <a:latin typeface="Calibri" pitchFamily="34" charset="0"/>
                <a:cs typeface="Arial" pitchFamily="34" charset="0"/>
              </a:rPr>
              <a:t>Ganoderma</a:t>
            </a:r>
            <a:endParaRPr lang="en-US" altLang="zh-TW" sz="2000" b="1" dirty="0">
              <a:latin typeface="Calibri" pitchFamily="34" charset="0"/>
              <a:cs typeface="Arial" pitchFamily="34" charset="0"/>
            </a:endParaRPr>
          </a:p>
          <a:p>
            <a:pPr algn="ctr"/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17.03%</a:t>
            </a:r>
            <a:endParaRPr lang="zh-TW" altLang="en-US" sz="2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9072" y="2937138"/>
            <a:ext cx="1373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4. </a:t>
            </a:r>
            <a:r>
              <a:rPr lang="en-US" altLang="zh-TW" sz="2000" b="1" dirty="0" err="1" smtClean="0">
                <a:latin typeface="Calibri" pitchFamily="34" charset="0"/>
                <a:cs typeface="Arial" pitchFamily="34" charset="0"/>
              </a:rPr>
              <a:t>Antrodia</a:t>
            </a:r>
            <a:endParaRPr lang="en-US" altLang="zh-TW" sz="2000" b="1" dirty="0" smtClean="0">
              <a:latin typeface="Calibri" pitchFamily="34" charset="0"/>
              <a:cs typeface="Arial" pitchFamily="34" charset="0"/>
            </a:endParaRPr>
          </a:p>
          <a:p>
            <a:pPr algn="ctr"/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13.44%</a:t>
            </a:r>
            <a:endParaRPr lang="zh-TW" altLang="en-US" sz="2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723413" y="5271378"/>
            <a:ext cx="18067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latin typeface="Calibri" pitchFamily="34" charset="0"/>
                <a:cs typeface="Arial" pitchFamily="34" charset="0"/>
              </a:rPr>
              <a:t>2</a:t>
            </a:r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. </a:t>
            </a:r>
            <a:r>
              <a:rPr lang="en-US" altLang="zh-TW" sz="2000" b="1" dirty="0" err="1" smtClean="0">
                <a:latin typeface="Calibri" pitchFamily="34" charset="0"/>
                <a:cs typeface="Arial" pitchFamily="34" charset="0"/>
              </a:rPr>
              <a:t>PowerBOMB</a:t>
            </a:r>
            <a:endParaRPr lang="en-US" altLang="zh-TW" sz="2000" b="1" dirty="0" smtClean="0">
              <a:latin typeface="Calibri" pitchFamily="34" charset="0"/>
              <a:cs typeface="Arial" pitchFamily="34" charset="0"/>
            </a:endParaRPr>
          </a:p>
          <a:p>
            <a:pPr algn="ctr"/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21.73%</a:t>
            </a:r>
            <a:endParaRPr lang="zh-TW" altLang="en-US" sz="2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43608" y="1857018"/>
            <a:ext cx="15023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latin typeface="Calibri" pitchFamily="34" charset="0"/>
                <a:cs typeface="Arial" pitchFamily="34" charset="0"/>
              </a:rPr>
              <a:t>5</a:t>
            </a:r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. Probiotics</a:t>
            </a:r>
          </a:p>
          <a:p>
            <a:pPr algn="ctr"/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11.29%</a:t>
            </a:r>
            <a:endParaRPr lang="zh-TW" altLang="en-US" sz="2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769" y="4376868"/>
            <a:ext cx="399590" cy="79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1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42455" y="260648"/>
            <a:ext cx="5449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 smtClean="0">
                <a:latin typeface="Calibri" pitchFamily="34" charset="0"/>
                <a:cs typeface="Arial" pitchFamily="34" charset="0"/>
              </a:rPr>
              <a:t>Grape King Shanghai</a:t>
            </a:r>
            <a:endParaRPr lang="zh-TW" altLang="en-US" sz="48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431552" y="1597303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11560" y="1412776"/>
            <a:ext cx="751609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1994 - Grape King plant established in Shanghai - 100% </a:t>
            </a:r>
          </a:p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owned by Grape King 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Bio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431551" y="2560409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11559" y="2375882"/>
            <a:ext cx="653672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1997 - 116,400 </a:t>
            </a:r>
            <a:r>
              <a:rPr lang="en-US" altLang="zh-TW" sz="2500" b="1" dirty="0" err="1">
                <a:latin typeface="Calibri" pitchFamily="34" charset="0"/>
                <a:cs typeface="Arial" pitchFamily="34" charset="0"/>
              </a:rPr>
              <a:t>sq.m</a:t>
            </a:r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 piece of land was 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acquired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510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7504" y="255013"/>
            <a:ext cx="90133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 smtClean="0">
                <a:latin typeface="Calibri" pitchFamily="34" charset="0"/>
                <a:cs typeface="Arial" pitchFamily="34" charset="0"/>
              </a:rPr>
              <a:t>Grape King Shanghai Performance </a:t>
            </a:r>
            <a:endParaRPr lang="zh-TW" altLang="en-US" sz="48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431552" y="1460367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611560" y="1340768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Calibri" pitchFamily="34" charset="0"/>
                <a:cs typeface="Arial" pitchFamily="34" charset="0"/>
              </a:rPr>
              <a:t>2015- Grape King Shanghai achieves </a:t>
            </a:r>
            <a:r>
              <a:rPr lang="en-US" altLang="zh-TW" sz="2400" b="1" dirty="0" smtClean="0">
                <a:latin typeface="Calibri" pitchFamily="34" charset="0"/>
                <a:cs typeface="Arial" pitchFamily="34" charset="0"/>
              </a:rPr>
              <a:t>72% </a:t>
            </a:r>
            <a:r>
              <a:rPr lang="en-US" altLang="zh-TW" sz="2400" b="1" dirty="0">
                <a:latin typeface="Calibri" pitchFamily="34" charset="0"/>
                <a:cs typeface="Arial" pitchFamily="34" charset="0"/>
              </a:rPr>
              <a:t>revenue growth </a:t>
            </a:r>
            <a:r>
              <a:rPr lang="en-US" altLang="zh-TW" sz="2400" b="1" dirty="0" smtClean="0">
                <a:latin typeface="Calibri" pitchFamily="34" charset="0"/>
                <a:cs typeface="Arial" pitchFamily="34" charset="0"/>
              </a:rPr>
              <a:t>and </a:t>
            </a:r>
            <a:r>
              <a:rPr lang="en-US" altLang="zh-TW" sz="2400" b="1" dirty="0">
                <a:latin typeface="Calibri" pitchFamily="34" charset="0"/>
                <a:cs typeface="Arial" pitchFamily="34" charset="0"/>
              </a:rPr>
              <a:t>reaches profit level for the first time in the company’s </a:t>
            </a:r>
            <a:r>
              <a:rPr lang="en-US" altLang="zh-TW" sz="2400" b="1" dirty="0" smtClean="0">
                <a:latin typeface="Calibri" pitchFamily="34" charset="0"/>
                <a:cs typeface="Arial" pitchFamily="34" charset="0"/>
              </a:rPr>
              <a:t>history</a:t>
            </a:r>
          </a:p>
        </p:txBody>
      </p:sp>
      <p:sp>
        <p:nvSpPr>
          <p:cNvPr id="7" name="橢圓 6"/>
          <p:cNvSpPr/>
          <p:nvPr/>
        </p:nvSpPr>
        <p:spPr>
          <a:xfrm>
            <a:off x="1099228" y="2775024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331640" y="2667000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latin typeface="Calibri" pitchFamily="34" charset="0"/>
                <a:cs typeface="Arial" pitchFamily="34" charset="0"/>
              </a:rPr>
              <a:t>2016 YOY revenue grew 272%.</a:t>
            </a:r>
            <a:endParaRPr lang="zh-TW" altLang="en-US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267378" y="2678668"/>
            <a:ext cx="17691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latin typeface="Calibri" pitchFamily="34" charset="0"/>
                <a:cs typeface="Arial" pitchFamily="34" charset="0"/>
              </a:rPr>
              <a:t>NT$ 597 million</a:t>
            </a:r>
            <a:endParaRPr lang="zh-TW" altLang="en-US" b="1" dirty="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42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371173" y="260648"/>
            <a:ext cx="8087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latin typeface="Calibri" pitchFamily="34" charset="0"/>
                <a:cs typeface="Arial" pitchFamily="34" charset="0"/>
              </a:rPr>
              <a:t>Grape King’s Consolidated </a:t>
            </a:r>
            <a:r>
              <a:rPr lang="en-US" altLang="zh-TW" sz="4400" b="1" dirty="0" smtClean="0">
                <a:latin typeface="Calibri" pitchFamily="34" charset="0"/>
                <a:cs typeface="Arial" pitchFamily="34" charset="0"/>
              </a:rPr>
              <a:t>Figures</a:t>
            </a:r>
            <a:endParaRPr lang="zh-TW" altLang="en-US" sz="44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654096" y="3638490"/>
            <a:ext cx="631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22%</a:t>
            </a:r>
            <a:endParaRPr lang="zh-TW" altLang="en-US" sz="2000" b="1" dirty="0"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352800" y="3105090"/>
            <a:ext cx="960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11.39%</a:t>
            </a:r>
            <a:endParaRPr lang="zh-TW" altLang="en-US" sz="2000" b="1" dirty="0"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239881" y="3338861"/>
            <a:ext cx="960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22.61%</a:t>
            </a:r>
            <a:endParaRPr lang="zh-TW" altLang="en-US" sz="2000" b="1" dirty="0"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297281" y="2876490"/>
            <a:ext cx="960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15.08%</a:t>
            </a:r>
            <a:endParaRPr lang="zh-TW" altLang="en-US" sz="2000" b="1" dirty="0"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109589" y="3928646"/>
            <a:ext cx="760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$131.8</a:t>
            </a:r>
            <a:endParaRPr lang="zh-TW" altLang="en-US" sz="1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116104" y="3623846"/>
            <a:ext cx="601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$159</a:t>
            </a:r>
            <a:endParaRPr lang="zh-TW" altLang="en-US" sz="1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021861" y="3323456"/>
            <a:ext cx="864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$194.98</a:t>
            </a:r>
            <a:endParaRPr lang="zh-TW" altLang="en-US" sz="1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207289" y="321297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$201</a:t>
            </a:r>
            <a:endParaRPr lang="zh-TW" altLang="en-US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143393" y="277163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$242</a:t>
            </a:r>
            <a:endParaRPr lang="zh-TW" altLang="en-US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676400" y="4781490"/>
            <a:ext cx="631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87000"/>
                </a:solidFill>
                <a:latin typeface="Calibri" pitchFamily="34" charset="0"/>
                <a:cs typeface="Arial" pitchFamily="34" charset="0"/>
              </a:rPr>
              <a:t>31%</a:t>
            </a:r>
            <a:endParaRPr lang="zh-TW" altLang="en-US" sz="2000" b="1" dirty="0">
              <a:solidFill>
                <a:srgbClr val="E87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667000" y="4724400"/>
            <a:ext cx="631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87000"/>
                </a:solidFill>
                <a:latin typeface="Calibri" pitchFamily="34" charset="0"/>
                <a:cs typeface="Arial" pitchFamily="34" charset="0"/>
              </a:rPr>
              <a:t>35%</a:t>
            </a:r>
            <a:endParaRPr lang="zh-TW" altLang="en-US" sz="2000" b="1" dirty="0">
              <a:solidFill>
                <a:srgbClr val="E87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657600" y="4648200"/>
            <a:ext cx="631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87000"/>
                </a:solidFill>
                <a:latin typeface="Calibri" pitchFamily="34" charset="0"/>
                <a:cs typeface="Arial" pitchFamily="34" charset="0"/>
              </a:rPr>
              <a:t>13%</a:t>
            </a:r>
            <a:endParaRPr lang="zh-TW" altLang="en-US" sz="2000" b="1" dirty="0">
              <a:solidFill>
                <a:srgbClr val="E87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144672" y="4886480"/>
            <a:ext cx="5405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$31.4</a:t>
            </a:r>
            <a:endParaRPr lang="zh-TW" altLang="en-US" sz="1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165656" y="4904601"/>
            <a:ext cx="5405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$27.8</a:t>
            </a:r>
            <a:endParaRPr lang="zh-TW" altLang="en-US" sz="1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166453" y="5029200"/>
            <a:ext cx="5405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$20.6</a:t>
            </a:r>
            <a:endParaRPr lang="zh-TW" altLang="en-US" sz="1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167126" y="5057001"/>
            <a:ext cx="5758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$ 15.8</a:t>
            </a:r>
            <a:endParaRPr lang="zh-TW" altLang="en-US" sz="1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5118361" y="4839689"/>
            <a:ext cx="5405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$35.5</a:t>
            </a:r>
            <a:endParaRPr lang="zh-TW" altLang="en-US" sz="12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625897" y="4620267"/>
            <a:ext cx="631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87000"/>
                </a:solidFill>
                <a:latin typeface="Calibri" pitchFamily="34" charset="0"/>
                <a:cs typeface="Arial" pitchFamily="34" charset="0"/>
              </a:rPr>
              <a:t>12%</a:t>
            </a:r>
            <a:endParaRPr lang="zh-TW" altLang="en-US" sz="2000" b="1" dirty="0">
              <a:solidFill>
                <a:srgbClr val="E87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2" name="投影片編號版面配置區 27"/>
          <p:cNvSpPr>
            <a:spLocks noGrp="1"/>
          </p:cNvSpPr>
          <p:nvPr>
            <p:ph type="sldNum" sz="quarter" idx="12"/>
          </p:nvPr>
        </p:nvSpPr>
        <p:spPr>
          <a:xfrm>
            <a:off x="6902896" y="6406042"/>
            <a:ext cx="2133600" cy="365125"/>
          </a:xfrm>
        </p:spPr>
        <p:txBody>
          <a:bodyPr/>
          <a:lstStyle/>
          <a:p>
            <a:fld id="{49CC131D-20C5-45B2-BE49-26BE25CF1353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53" name="矩形 52"/>
          <p:cNvSpPr/>
          <p:nvPr/>
        </p:nvSpPr>
        <p:spPr>
          <a:xfrm>
            <a:off x="5029200" y="2133600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26.75%</a:t>
            </a:r>
            <a:endParaRPr lang="zh-TW" altLang="en-US" sz="2400" b="1" dirty="0"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189703" y="2123564"/>
            <a:ext cx="686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$</a:t>
            </a:r>
            <a:r>
              <a:rPr lang="en-US" altLang="zh-TW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306</a:t>
            </a:r>
            <a:endParaRPr lang="zh-TW" altLang="en-US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611639" y="4629090"/>
            <a:ext cx="631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87000"/>
                </a:solidFill>
                <a:latin typeface="Calibri" pitchFamily="34" charset="0"/>
                <a:cs typeface="Arial" pitchFamily="34" charset="0"/>
              </a:rPr>
              <a:t>23%</a:t>
            </a:r>
            <a:endParaRPr lang="zh-TW" altLang="en-US" sz="2000" b="1" dirty="0">
              <a:solidFill>
                <a:srgbClr val="E87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607097" y="4781490"/>
            <a:ext cx="631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10%</a:t>
            </a:r>
            <a:endParaRPr lang="zh-TW" altLang="en-US" sz="2000" b="1" dirty="0"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082408" y="4757082"/>
            <a:ext cx="873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$23.2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613659" y="5149334"/>
            <a:ext cx="7585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$30.4*</a:t>
            </a:r>
            <a:endParaRPr lang="zh-TW" altLang="en-US" sz="1600" b="1" dirty="0">
              <a:solidFill>
                <a:srgbClr val="FF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5724128" y="5898758"/>
            <a:ext cx="1096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rgbClr val="FF0000"/>
                </a:solidFill>
                <a:latin typeface="+mj-lt"/>
              </a:rPr>
              <a:t>*Up to Q3</a:t>
            </a:r>
            <a:endParaRPr lang="zh-TW" altLang="en-US" sz="1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463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8251" y="260648"/>
            <a:ext cx="70472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 smtClean="0">
                <a:latin typeface="Calibri" pitchFamily="34" charset="0"/>
                <a:cs typeface="Arial" pitchFamily="34" charset="0"/>
              </a:rPr>
              <a:t>2016 </a:t>
            </a:r>
            <a:r>
              <a:rPr lang="en-US" altLang="zh-TW" sz="4400" b="1" dirty="0">
                <a:latin typeface="Calibri" pitchFamily="34" charset="0"/>
                <a:cs typeface="Arial" pitchFamily="34" charset="0"/>
              </a:rPr>
              <a:t>-</a:t>
            </a:r>
            <a:r>
              <a:rPr lang="en-US" altLang="zh-TW" sz="4400" b="1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en-US" altLang="zh-TW" sz="4400" b="1" dirty="0">
                <a:latin typeface="Calibri" pitchFamily="34" charset="0"/>
                <a:cs typeface="Arial" pitchFamily="34" charset="0"/>
              </a:rPr>
              <a:t>Consolidated Turnover</a:t>
            </a:r>
            <a:endParaRPr lang="zh-TW" altLang="en-US" sz="44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75856" y="1340768"/>
            <a:ext cx="2437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latin typeface="Calibri" pitchFamily="34" charset="0"/>
                <a:cs typeface="Arial" pitchFamily="34" charset="0"/>
              </a:rPr>
              <a:t>Grape King Shanghai </a:t>
            </a:r>
          </a:p>
          <a:p>
            <a:pPr algn="ctr"/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6.5%</a:t>
            </a:r>
            <a:endParaRPr lang="zh-TW" altLang="en-US" sz="2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7584" y="1988840"/>
            <a:ext cx="18092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latin typeface="Calibri" pitchFamily="34" charset="0"/>
                <a:cs typeface="Arial" pitchFamily="34" charset="0"/>
              </a:rPr>
              <a:t>Grape King Bio </a:t>
            </a:r>
          </a:p>
          <a:p>
            <a:pPr algn="ctr"/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4.6%</a:t>
            </a:r>
            <a:endParaRPr lang="zh-TW" altLang="en-US" sz="2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80972" y="2577098"/>
            <a:ext cx="1479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latin typeface="Calibri" pitchFamily="34" charset="0"/>
                <a:cs typeface="Arial" pitchFamily="34" charset="0"/>
              </a:rPr>
              <a:t>Pro-Partner </a:t>
            </a:r>
          </a:p>
          <a:p>
            <a:pPr algn="ctr"/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88.9%</a:t>
            </a:r>
            <a:endParaRPr lang="zh-TW" altLang="en-US" sz="2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19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95650" y="260648"/>
            <a:ext cx="77527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latin typeface="Calibri" pitchFamily="34" charset="0"/>
                <a:cs typeface="Arial" pitchFamily="34" charset="0"/>
              </a:rPr>
              <a:t>Overseas Business Development</a:t>
            </a:r>
            <a:endParaRPr lang="zh-TW" altLang="en-US" sz="44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431552" y="2029351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11560" y="1844824"/>
            <a:ext cx="7544758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Work with trusted, well established Partners in South</a:t>
            </a:r>
          </a:p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East Asia who have a good reputation within the health</a:t>
            </a:r>
          </a:p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food industry in their own 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market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431552" y="3802697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11560" y="3622665"/>
            <a:ext cx="7677871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We have already started to apply for product </a:t>
            </a:r>
          </a:p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certification in Malaysia, Indonesia, Thailand, Singapore </a:t>
            </a:r>
          </a:p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and Hong 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Kong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773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05174" y="260648"/>
            <a:ext cx="37336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latin typeface="Calibri" pitchFamily="34" charset="0"/>
                <a:cs typeface="Arial" pitchFamily="34" charset="0"/>
              </a:rPr>
              <a:t>Key </a:t>
            </a:r>
            <a:r>
              <a:rPr lang="en-US" altLang="zh-TW" sz="4400" b="1" dirty="0" smtClean="0">
                <a:latin typeface="Calibri" pitchFamily="34" charset="0"/>
                <a:cs typeface="Arial" pitchFamily="34" charset="0"/>
              </a:rPr>
              <a:t>Milestones</a:t>
            </a:r>
            <a:endParaRPr lang="zh-TW" altLang="en-US" sz="44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431552" y="1628800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11560" y="1444273"/>
            <a:ext cx="54303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1969: Grape King started by 3 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founders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950918" y="2182713"/>
            <a:ext cx="72000" cy="72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126730" y="2018658"/>
            <a:ext cx="4902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latin typeface="Calibri" pitchFamily="34" charset="0"/>
                <a:cs typeface="Arial" pitchFamily="34" charset="0"/>
              </a:rPr>
              <a:t>Founding Chairman, </a:t>
            </a:r>
            <a:r>
              <a:rPr lang="en-US" altLang="zh-TW" sz="2400" b="1" dirty="0" err="1" smtClean="0">
                <a:latin typeface="Calibri" pitchFamily="34" charset="0"/>
                <a:cs typeface="Arial" pitchFamily="34" charset="0"/>
              </a:rPr>
              <a:t>Shui</a:t>
            </a:r>
            <a:r>
              <a:rPr lang="en-US" altLang="zh-TW" sz="2400" b="1" dirty="0" smtClean="0">
                <a:latin typeface="Calibri" pitchFamily="34" charset="0"/>
                <a:cs typeface="Arial" pitchFamily="34" charset="0"/>
              </a:rPr>
              <a:t>-Chao Tseng</a:t>
            </a:r>
            <a:endParaRPr lang="zh-TW" altLang="en-US" sz="24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950918" y="2627334"/>
            <a:ext cx="72000" cy="72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126730" y="2463279"/>
            <a:ext cx="284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latin typeface="Calibri" pitchFamily="34" charset="0"/>
                <a:cs typeface="Arial" pitchFamily="34" charset="0"/>
              </a:rPr>
              <a:t>2 Financial </a:t>
            </a:r>
            <a:r>
              <a:rPr lang="en-US" altLang="zh-TW" sz="2400" b="1" dirty="0" smtClean="0">
                <a:latin typeface="Calibri" pitchFamily="34" charset="0"/>
                <a:cs typeface="Arial" pitchFamily="34" charset="0"/>
              </a:rPr>
              <a:t>Investors</a:t>
            </a:r>
            <a:endParaRPr lang="zh-TW" altLang="en-US" sz="24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431552" y="3208481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11560" y="3023954"/>
            <a:ext cx="59445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1982: Listed on the TWSE Taiwan 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exchange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431552" y="3973567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11560" y="3789040"/>
            <a:ext cx="5313955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2014: Dr. Sheng Lin Andrew Tseng was </a:t>
            </a:r>
          </a:p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elected CEO &amp; Chairman by the Board </a:t>
            </a:r>
          </a:p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of 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Directors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634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80206" y="279948"/>
            <a:ext cx="59146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>
                <a:latin typeface="Calibri" pitchFamily="34" charset="0"/>
                <a:cs typeface="Arial" pitchFamily="34" charset="0"/>
              </a:rPr>
              <a:t>Current </a:t>
            </a:r>
            <a:r>
              <a:rPr lang="en-US" altLang="zh-TW" sz="4000" b="1" dirty="0" smtClean="0">
                <a:latin typeface="Calibri" pitchFamily="34" charset="0"/>
                <a:cs typeface="Arial" pitchFamily="34" charset="0"/>
              </a:rPr>
              <a:t>Expansion Project</a:t>
            </a:r>
            <a:endParaRPr lang="zh-TW" altLang="en-US" sz="4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431552" y="1381279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11560" y="1196752"/>
            <a:ext cx="82067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Construction of the second fermentation </a:t>
            </a:r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facility at Long Tan </a:t>
            </a:r>
            <a:endParaRPr lang="en-US" altLang="zh-TW" sz="2500" b="1" dirty="0" smtClean="0">
              <a:latin typeface="Calibri" pitchFamily="34" charset="0"/>
              <a:cs typeface="Arial" pitchFamily="34" charset="0"/>
            </a:endParaRPr>
          </a:p>
          <a:p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Science Park has now started</a:t>
            </a:r>
            <a:r>
              <a:rPr lang="en-US" altLang="zh-TW" sz="2500" b="1" smtClean="0">
                <a:latin typeface="Calibri" pitchFamily="34" charset="0"/>
                <a:cs typeface="Arial" pitchFamily="34" charset="0"/>
              </a:rPr>
              <a:t>. 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31552" y="2933958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11560" y="2780928"/>
            <a:ext cx="645061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Estimated date of completion will be mid 2018.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1560" y="2159858"/>
            <a:ext cx="826886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The facility will increase fermentation capacity by 300 tons.  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431552" y="2375882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395536" y="3537024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75544" y="3359314"/>
            <a:ext cx="64808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 err="1" smtClean="0">
                <a:latin typeface="Calibri" pitchFamily="34" charset="0"/>
                <a:cs typeface="Arial" pitchFamily="34" charset="0"/>
              </a:rPr>
              <a:t>Capex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 for this project is NT$ 1 billion </a:t>
            </a:r>
          </a:p>
          <a:p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(</a:t>
            </a:r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S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pread over construction and ramp up period).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0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3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0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9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74737" y="260648"/>
            <a:ext cx="59945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latin typeface="Calibri" pitchFamily="34" charset="0"/>
                <a:cs typeface="Arial" pitchFamily="34" charset="0"/>
              </a:rPr>
              <a:t>Grape King’s Smile Curve</a:t>
            </a:r>
            <a:endParaRPr lang="zh-TW" altLang="en-US" sz="4400" b="1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21927"/>
            <a:ext cx="7801602" cy="5515385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356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41225" y="260648"/>
            <a:ext cx="70615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latin typeface="Calibri" pitchFamily="34" charset="0"/>
                <a:cs typeface="Arial" pitchFamily="34" charset="0"/>
              </a:rPr>
              <a:t>Grape King Bio Achievements</a:t>
            </a:r>
            <a:endParaRPr lang="zh-TW" altLang="en-US" sz="44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4824040" y="1957343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004048" y="1798942"/>
            <a:ext cx="3761992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Grape King Bio was listed in Forbes </a:t>
            </a:r>
          </a:p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“Asia’s 200 Best Under a Billion” </a:t>
            </a:r>
          </a:p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for 2014 and </a:t>
            </a:r>
            <a:r>
              <a:rPr lang="en-US" altLang="zh-TW" sz="1900" b="1" dirty="0" smtClean="0">
                <a:latin typeface="Calibri" pitchFamily="34" charset="0"/>
                <a:cs typeface="Arial" pitchFamily="34" charset="0"/>
              </a:rPr>
              <a:t>2015</a:t>
            </a:r>
            <a:endParaRPr lang="zh-TW" altLang="en-US" sz="19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2159744" y="3584491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339752" y="3399964"/>
            <a:ext cx="467557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In 2014, Grape King Bio was awarded by the </a:t>
            </a:r>
          </a:p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TOP 20 Innovative Companies of </a:t>
            </a:r>
            <a:r>
              <a:rPr lang="en-US" altLang="zh-TW" sz="1900" b="1" dirty="0" smtClean="0">
                <a:latin typeface="Calibri" pitchFamily="34" charset="0"/>
                <a:cs typeface="Arial" pitchFamily="34" charset="0"/>
              </a:rPr>
              <a:t>Taiwan</a:t>
            </a:r>
            <a:endParaRPr lang="zh-TW" altLang="en-US" sz="19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743920" y="4981679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3923928" y="4797152"/>
            <a:ext cx="4492512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In 2013, Grape King Bio was awarded with </a:t>
            </a:r>
          </a:p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National Brand </a:t>
            </a:r>
            <a:r>
              <a:rPr lang="en-US" altLang="zh-TW" sz="1900" b="1" dirty="0" err="1">
                <a:latin typeface="Calibri" pitchFamily="34" charset="0"/>
                <a:cs typeface="Arial" pitchFamily="34" charset="0"/>
              </a:rPr>
              <a:t>Yushan</a:t>
            </a:r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 Award- The Most </a:t>
            </a:r>
          </a:p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Popular Brand </a:t>
            </a:r>
            <a:r>
              <a:rPr lang="en-US" altLang="zh-TW" sz="1900" b="1" dirty="0" smtClean="0">
                <a:latin typeface="Calibri" pitchFamily="34" charset="0"/>
                <a:cs typeface="Arial" pitchFamily="34" charset="0"/>
              </a:rPr>
              <a:t>Award</a:t>
            </a:r>
            <a:endParaRPr lang="zh-TW" altLang="en-US" sz="19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781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41225" y="260648"/>
            <a:ext cx="70615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latin typeface="Calibri" pitchFamily="34" charset="0"/>
                <a:cs typeface="Arial" pitchFamily="34" charset="0"/>
              </a:rPr>
              <a:t>Grape King Bio Achievements</a:t>
            </a:r>
            <a:endParaRPr lang="zh-TW" altLang="en-US" sz="44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4558085" y="1853447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4738093" y="1700808"/>
            <a:ext cx="3904017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Dr. Andrew Tseng was awarded </a:t>
            </a:r>
          </a:p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with the “Most Promising Category” </a:t>
            </a:r>
          </a:p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award by The Asia Pacific </a:t>
            </a:r>
          </a:p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Entrepreneurship Awards </a:t>
            </a:r>
            <a:r>
              <a:rPr lang="en-US" altLang="zh-TW" sz="1900" b="1" dirty="0" smtClean="0">
                <a:latin typeface="Calibri" pitchFamily="34" charset="0"/>
                <a:cs typeface="Arial" pitchFamily="34" charset="0"/>
              </a:rPr>
              <a:t>2015</a:t>
            </a:r>
            <a:endParaRPr lang="zh-TW" altLang="en-US" sz="19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2303760" y="3613527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483768" y="3429000"/>
            <a:ext cx="5352043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In 2013, Dr. Andrew Tseng was awarded with </a:t>
            </a:r>
          </a:p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the Ernst &amp; Young Entrepreneur of the Year </a:t>
            </a:r>
          </a:p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"In Transition Benchmarking Entrepreneur Award</a:t>
            </a:r>
            <a:r>
              <a:rPr lang="en-US" altLang="zh-TW" sz="1900" b="1" dirty="0" smtClean="0">
                <a:latin typeface="Calibri" pitchFamily="34" charset="0"/>
                <a:cs typeface="Arial" pitchFamily="34" charset="0"/>
              </a:rPr>
              <a:t>"</a:t>
            </a:r>
            <a:endParaRPr lang="zh-TW" altLang="en-US" sz="19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3959944" y="5193208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4139952" y="5056148"/>
            <a:ext cx="452220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In 2013, Dr. Andrew Tseng was awarded </a:t>
            </a:r>
          </a:p>
          <a:p>
            <a:r>
              <a:rPr lang="en-US" altLang="zh-TW" sz="1900" b="1" dirty="0">
                <a:latin typeface="Calibri" pitchFamily="34" charset="0"/>
                <a:cs typeface="Arial" pitchFamily="34" charset="0"/>
              </a:rPr>
              <a:t>with  the Manager 100MVP Annual </a:t>
            </a:r>
            <a:r>
              <a:rPr lang="en-US" altLang="zh-TW" sz="1900" b="1" dirty="0" smtClean="0">
                <a:latin typeface="Calibri" pitchFamily="34" charset="0"/>
                <a:cs typeface="Arial" pitchFamily="34" charset="0"/>
              </a:rPr>
              <a:t>Award</a:t>
            </a:r>
            <a:endParaRPr lang="zh-TW" altLang="en-US" sz="19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344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47764" y="2492896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200" b="1" dirty="0" smtClean="0">
                <a:latin typeface="Calibri" pitchFamily="34" charset="0"/>
                <a:cs typeface="Arial" pitchFamily="34" charset="0"/>
              </a:rPr>
              <a:t>Thank you</a:t>
            </a:r>
            <a:endParaRPr lang="zh-TW" altLang="en-US" sz="72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66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14867" y="260648"/>
            <a:ext cx="5514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latin typeface="Calibri" pitchFamily="34" charset="0"/>
                <a:cs typeface="Arial" pitchFamily="34" charset="0"/>
              </a:rPr>
              <a:t>Bio Engineering Centre</a:t>
            </a:r>
            <a:endParaRPr lang="zh-TW" altLang="en-US" sz="44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431552" y="1628800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11560" y="1444273"/>
            <a:ext cx="692029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1991: Establishment of the Bio Engineering 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Centre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681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14867" y="260648"/>
            <a:ext cx="5514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latin typeface="Calibri" pitchFamily="34" charset="0"/>
                <a:cs typeface="Arial" pitchFamily="34" charset="0"/>
              </a:rPr>
              <a:t>Bio Engineering Centre</a:t>
            </a:r>
            <a:endParaRPr lang="zh-TW" altLang="en-US" sz="44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14867" y="260648"/>
            <a:ext cx="5514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latin typeface="Calibri" pitchFamily="34" charset="0"/>
                <a:cs typeface="Arial" pitchFamily="34" charset="0"/>
              </a:rPr>
              <a:t>Bio Engineering Centre</a:t>
            </a:r>
            <a:endParaRPr lang="zh-TW" altLang="en-US" sz="44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1519" y="3933056"/>
            <a:ext cx="216024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600" b="1" dirty="0">
                <a:solidFill>
                  <a:srgbClr val="1B79C4"/>
                </a:solidFill>
                <a:latin typeface="Calibri" pitchFamily="34" charset="0"/>
                <a:cs typeface="Arial" pitchFamily="34" charset="0"/>
              </a:rPr>
              <a:t>Taiwan’s</a:t>
            </a:r>
          </a:p>
          <a:p>
            <a:pPr algn="ctr"/>
            <a:r>
              <a:rPr lang="en-US" altLang="zh-TW" sz="2600" b="1" dirty="0">
                <a:solidFill>
                  <a:srgbClr val="1B79C4"/>
                </a:solidFill>
                <a:latin typeface="Calibri" pitchFamily="34" charset="0"/>
                <a:cs typeface="Arial" pitchFamily="34" charset="0"/>
              </a:rPr>
              <a:t>largest</a:t>
            </a:r>
          </a:p>
          <a:p>
            <a:pPr algn="ctr"/>
            <a:r>
              <a:rPr lang="en-US" altLang="zh-TW" sz="2600" b="1" dirty="0">
                <a:solidFill>
                  <a:srgbClr val="1B79C4"/>
                </a:solidFill>
                <a:latin typeface="Calibri" pitchFamily="34" charset="0"/>
                <a:cs typeface="Arial" pitchFamily="34" charset="0"/>
              </a:rPr>
              <a:t>fermentation</a:t>
            </a:r>
          </a:p>
          <a:p>
            <a:pPr algn="ctr"/>
            <a:r>
              <a:rPr lang="en-US" altLang="zh-TW" sz="2600" b="1" dirty="0">
                <a:solidFill>
                  <a:srgbClr val="1B79C4"/>
                </a:solidFill>
                <a:latin typeface="Calibri" pitchFamily="34" charset="0"/>
                <a:cs typeface="Arial" pitchFamily="34" charset="0"/>
              </a:rPr>
              <a:t>facility</a:t>
            </a:r>
          </a:p>
          <a:p>
            <a:pPr algn="ctr"/>
            <a:r>
              <a:rPr lang="en-US" altLang="zh-TW" sz="2600" b="1" dirty="0">
                <a:solidFill>
                  <a:srgbClr val="1B79C4"/>
                </a:solidFill>
                <a:latin typeface="Calibri" pitchFamily="34" charset="0"/>
                <a:cs typeface="Arial" pitchFamily="34" charset="0"/>
              </a:rPr>
              <a:t>281 tons</a:t>
            </a:r>
            <a:endParaRPr lang="zh-TW" altLang="en-US" sz="2600" b="1" dirty="0">
              <a:solidFill>
                <a:srgbClr val="1B79C4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4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96674" y="260648"/>
            <a:ext cx="35506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latin typeface="Calibri" pitchFamily="34" charset="0"/>
                <a:cs typeface="Arial" pitchFamily="34" charset="0"/>
              </a:rPr>
              <a:t>Pro – Partner</a:t>
            </a:r>
            <a:endParaRPr lang="zh-TW" altLang="en-US" sz="48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431552" y="1696313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11560" y="1511786"/>
            <a:ext cx="861845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1993: Pro-Partner established (multi-level marketing company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)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178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46570" y="260648"/>
            <a:ext cx="66508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latin typeface="Calibri" pitchFamily="34" charset="0"/>
                <a:cs typeface="Arial" pitchFamily="34" charset="0"/>
              </a:rPr>
              <a:t>Pro-Partner Shareholders</a:t>
            </a:r>
            <a:endParaRPr lang="zh-TW" altLang="en-US" sz="48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431552" y="1597303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11560" y="1412776"/>
            <a:ext cx="617669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Pro-Partner was initially 100% owned by 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GKI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431822" y="2226757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11830" y="2042230"/>
            <a:ext cx="82086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In 1998 a capital injection was done by the new management team -  40% of 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shares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431822" y="3113588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11830" y="2929061"/>
            <a:ext cx="491506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>
                <a:latin typeface="Calibri" pitchFamily="34" charset="0"/>
                <a:cs typeface="Arial" pitchFamily="34" charset="0"/>
              </a:rPr>
              <a:t>Grape King Bio owns 60% of 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shares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0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21536" y="260647"/>
            <a:ext cx="69009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latin typeface="Calibri" pitchFamily="34" charset="0"/>
                <a:cs typeface="Arial" pitchFamily="34" charset="0"/>
              </a:rPr>
              <a:t>Pro-Partner Achievements</a:t>
            </a:r>
            <a:endParaRPr lang="zh-TW" altLang="en-US" sz="48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2628966" y="1800252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808974" y="1614572"/>
            <a:ext cx="525658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300" b="1" dirty="0">
                <a:latin typeface="Calibri" pitchFamily="34" charset="0"/>
                <a:cs typeface="Arial" pitchFamily="34" charset="0"/>
              </a:rPr>
              <a:t>Largest Taiwanese owned </a:t>
            </a:r>
            <a:r>
              <a:rPr lang="en-US" altLang="zh-TW" sz="2300" b="1" dirty="0" smtClean="0">
                <a:latin typeface="Calibri" pitchFamily="34" charset="0"/>
                <a:cs typeface="Arial" pitchFamily="34" charset="0"/>
              </a:rPr>
              <a:t>MLM company</a:t>
            </a:r>
            <a:endParaRPr lang="zh-TW" altLang="en-US" sz="23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2628574" y="2552156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808582" y="2204864"/>
            <a:ext cx="5473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300" b="1" dirty="0" smtClean="0">
                <a:latin typeface="Calibri" pitchFamily="34" charset="0"/>
                <a:cs typeface="Arial" pitchFamily="34" charset="0"/>
              </a:rPr>
              <a:t>Since 2014 </a:t>
            </a:r>
            <a:r>
              <a:rPr lang="en-US" altLang="zh-TW" sz="2300" b="1" dirty="0">
                <a:latin typeface="Calibri" pitchFamily="34" charset="0"/>
                <a:cs typeface="Arial" pitchFamily="34" charset="0"/>
              </a:rPr>
              <a:t>ranked No.2 on the list of </a:t>
            </a:r>
            <a:r>
              <a:rPr lang="en-US" altLang="zh-TW" sz="2300" b="1" dirty="0" smtClean="0">
                <a:latin typeface="Calibri" pitchFamily="34" charset="0"/>
                <a:cs typeface="Arial" pitchFamily="34" charset="0"/>
              </a:rPr>
              <a:t>MLM </a:t>
            </a:r>
            <a:r>
              <a:rPr lang="en-US" altLang="zh-TW" sz="2300" b="1" dirty="0">
                <a:latin typeface="Calibri" pitchFamily="34" charset="0"/>
                <a:cs typeface="Arial" pitchFamily="34" charset="0"/>
              </a:rPr>
              <a:t>companies in Taiwan </a:t>
            </a:r>
            <a:r>
              <a:rPr lang="en-US" altLang="zh-TW" sz="2300" b="1" dirty="0" smtClean="0">
                <a:latin typeface="Calibri" pitchFamily="34" charset="0"/>
                <a:cs typeface="Arial" pitchFamily="34" charset="0"/>
              </a:rPr>
              <a:t>(based </a:t>
            </a:r>
            <a:r>
              <a:rPr lang="en-US" altLang="zh-TW" sz="2300" b="1" dirty="0">
                <a:latin typeface="Calibri" pitchFamily="34" charset="0"/>
                <a:cs typeface="Arial" pitchFamily="34" charset="0"/>
              </a:rPr>
              <a:t>on turnover</a:t>
            </a:r>
            <a:r>
              <a:rPr lang="en-US" altLang="zh-TW" sz="2300" b="1" dirty="0" smtClean="0">
                <a:latin typeface="Calibri" pitchFamily="34" charset="0"/>
                <a:cs typeface="Arial" pitchFamily="34" charset="0"/>
              </a:rPr>
              <a:t>)</a:t>
            </a:r>
            <a:endParaRPr lang="zh-TW" altLang="en-US" sz="23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2628574" y="3316922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808582" y="2988821"/>
            <a:ext cx="44648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300" b="1" dirty="0">
                <a:latin typeface="Calibri" pitchFamily="34" charset="0"/>
                <a:cs typeface="Arial" pitchFamily="34" charset="0"/>
              </a:rPr>
              <a:t>Youngest company </a:t>
            </a:r>
            <a:r>
              <a:rPr lang="en-US" altLang="zh-TW" sz="2300" b="1" dirty="0" smtClean="0">
                <a:latin typeface="Calibri" pitchFamily="34" charset="0"/>
                <a:cs typeface="Arial" pitchFamily="34" charset="0"/>
              </a:rPr>
              <a:t>amongst the </a:t>
            </a:r>
            <a:r>
              <a:rPr lang="en-US" altLang="zh-TW" sz="2300" b="1" dirty="0">
                <a:latin typeface="Calibri" pitchFamily="34" charset="0"/>
                <a:cs typeface="Arial" pitchFamily="34" charset="0"/>
              </a:rPr>
              <a:t>top </a:t>
            </a:r>
            <a:r>
              <a:rPr lang="en-US" altLang="zh-TW" sz="2300" b="1" dirty="0" smtClean="0">
                <a:latin typeface="Calibri" pitchFamily="34" charset="0"/>
                <a:cs typeface="Arial" pitchFamily="34" charset="0"/>
              </a:rPr>
              <a:t>5</a:t>
            </a:r>
            <a:endParaRPr lang="zh-TW" altLang="en-US" sz="23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2628966" y="4084312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808974" y="3780909"/>
            <a:ext cx="52565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300" b="1" dirty="0">
                <a:latin typeface="Calibri" pitchFamily="34" charset="0"/>
                <a:cs typeface="Arial" pitchFamily="34" charset="0"/>
              </a:rPr>
              <a:t>Has the smallest product range </a:t>
            </a:r>
            <a:r>
              <a:rPr lang="en-US" altLang="zh-TW" sz="2300" b="1" dirty="0" smtClean="0">
                <a:latin typeface="Calibri" pitchFamily="34" charset="0"/>
                <a:cs typeface="Arial" pitchFamily="34" charset="0"/>
              </a:rPr>
              <a:t>– 24 Health </a:t>
            </a:r>
            <a:r>
              <a:rPr lang="en-US" altLang="zh-TW" sz="2300" b="1" dirty="0">
                <a:latin typeface="Calibri" pitchFamily="34" charset="0"/>
                <a:cs typeface="Arial" pitchFamily="34" charset="0"/>
              </a:rPr>
              <a:t>and Beauty </a:t>
            </a:r>
            <a:r>
              <a:rPr lang="en-US" altLang="zh-TW" sz="2300" b="1" dirty="0" smtClean="0">
                <a:latin typeface="Calibri" pitchFamily="34" charset="0"/>
                <a:cs typeface="Arial" pitchFamily="34" charset="0"/>
              </a:rPr>
              <a:t>products</a:t>
            </a:r>
            <a:endParaRPr lang="zh-TW" altLang="en-US" sz="23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2628574" y="4960513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808582" y="4602704"/>
            <a:ext cx="51129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300" b="1" dirty="0">
                <a:latin typeface="Calibri" pitchFamily="34" charset="0"/>
                <a:cs typeface="Arial" pitchFamily="34" charset="0"/>
              </a:rPr>
              <a:t>No. 66 in the worldwide </a:t>
            </a:r>
            <a:r>
              <a:rPr lang="en-US" altLang="zh-TW" sz="2300" b="1" dirty="0" smtClean="0">
                <a:latin typeface="Calibri" pitchFamily="34" charset="0"/>
                <a:cs typeface="Arial" pitchFamily="34" charset="0"/>
              </a:rPr>
              <a:t>MLM rankings </a:t>
            </a:r>
            <a:r>
              <a:rPr lang="en-US" altLang="zh-TW" sz="2300" b="1" dirty="0">
                <a:latin typeface="Calibri" pitchFamily="34" charset="0"/>
                <a:cs typeface="Arial" pitchFamily="34" charset="0"/>
              </a:rPr>
              <a:t>for </a:t>
            </a:r>
            <a:r>
              <a:rPr lang="en-US" altLang="zh-TW" sz="2300" b="1" dirty="0" smtClean="0">
                <a:latin typeface="Calibri" pitchFamily="34" charset="0"/>
                <a:cs typeface="Arial" pitchFamily="34" charset="0"/>
              </a:rPr>
              <a:t>2013</a:t>
            </a:r>
            <a:endParaRPr lang="zh-TW" altLang="en-US" sz="23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2628966" y="5625256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808974" y="5430996"/>
            <a:ext cx="54006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300" b="1" dirty="0" smtClean="0">
                <a:latin typeface="Calibri" pitchFamily="34" charset="0"/>
                <a:cs typeface="Arial" pitchFamily="34" charset="0"/>
              </a:rPr>
              <a:t>Currently </a:t>
            </a:r>
            <a:r>
              <a:rPr lang="en-US" altLang="zh-TW" sz="2300" b="1" dirty="0">
                <a:latin typeface="Calibri" pitchFamily="34" charset="0"/>
                <a:cs typeface="Arial" pitchFamily="34" charset="0"/>
              </a:rPr>
              <a:t>has more than </a:t>
            </a:r>
            <a:r>
              <a:rPr lang="en-US" altLang="zh-TW" sz="2300" b="1" dirty="0" smtClean="0">
                <a:latin typeface="Calibri" pitchFamily="34" charset="0"/>
                <a:cs typeface="Arial" pitchFamily="34" charset="0"/>
              </a:rPr>
              <a:t>190,000 </a:t>
            </a:r>
            <a:r>
              <a:rPr lang="en-US" altLang="zh-TW" sz="2300" b="1" dirty="0" smtClean="0">
                <a:latin typeface="Calibri" pitchFamily="34" charset="0"/>
                <a:cs typeface="Arial" pitchFamily="34" charset="0"/>
              </a:rPr>
              <a:t>members</a:t>
            </a:r>
            <a:endParaRPr lang="zh-TW" altLang="en-US" sz="23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016887" y="1450948"/>
            <a:ext cx="43204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4400" b="1" dirty="0" smtClean="0">
                <a:ln w="19050">
                  <a:solidFill>
                    <a:schemeClr val="bg1"/>
                  </a:solidFill>
                </a:ln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1</a:t>
            </a:r>
            <a:endParaRPr lang="zh-TW" altLang="en-US" sz="4400" b="1" dirty="0">
              <a:ln w="19050">
                <a:solidFill>
                  <a:schemeClr val="bg1"/>
                </a:solidFill>
              </a:ln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016887" y="2227511"/>
            <a:ext cx="43204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4400" b="1" dirty="0" smtClean="0">
                <a:ln w="19050">
                  <a:solidFill>
                    <a:schemeClr val="bg1"/>
                  </a:solidFill>
                </a:ln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2</a:t>
            </a:r>
            <a:endParaRPr lang="zh-TW" altLang="en-US" sz="4400" b="1" dirty="0">
              <a:ln w="19050">
                <a:solidFill>
                  <a:schemeClr val="bg1"/>
                </a:solidFill>
              </a:ln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016887" y="2996952"/>
            <a:ext cx="43204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4400" b="1" dirty="0" smtClean="0">
                <a:ln w="19050">
                  <a:solidFill>
                    <a:schemeClr val="bg1"/>
                  </a:solidFill>
                </a:ln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5</a:t>
            </a:r>
            <a:endParaRPr lang="zh-TW" altLang="en-US" sz="4400" b="1" dirty="0">
              <a:ln w="19050">
                <a:solidFill>
                  <a:schemeClr val="bg1"/>
                </a:solidFill>
              </a:ln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728854" y="3789040"/>
            <a:ext cx="79208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4400" b="1" dirty="0">
                <a:ln w="19050">
                  <a:solidFill>
                    <a:schemeClr val="bg1"/>
                  </a:solidFill>
                </a:ln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24</a:t>
            </a:r>
            <a:endParaRPr lang="zh-TW" altLang="en-US" sz="4400" b="1" dirty="0">
              <a:ln w="19050">
                <a:solidFill>
                  <a:schemeClr val="bg1"/>
                </a:solidFill>
              </a:ln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728854" y="4581128"/>
            <a:ext cx="792088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4400" b="1" dirty="0">
                <a:ln w="19050">
                  <a:solidFill>
                    <a:schemeClr val="bg1"/>
                  </a:solidFill>
                </a:ln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66</a:t>
            </a:r>
            <a:endParaRPr lang="zh-TW" altLang="en-US" sz="4400" b="1" dirty="0">
              <a:ln w="19050">
                <a:solidFill>
                  <a:schemeClr val="bg1"/>
                </a:solidFill>
              </a:ln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67544" y="5267372"/>
            <a:ext cx="2088233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4400" b="1" dirty="0" smtClean="0">
                <a:ln w="19050">
                  <a:solidFill>
                    <a:schemeClr val="bg1"/>
                  </a:solidFill>
                </a:ln>
                <a:solidFill>
                  <a:srgbClr val="E60033"/>
                </a:solidFill>
                <a:latin typeface="Calibri" pitchFamily="34" charset="0"/>
                <a:cs typeface="Arial" pitchFamily="34" charset="0"/>
              </a:rPr>
              <a:t>190,000</a:t>
            </a:r>
            <a:endParaRPr lang="zh-TW" altLang="en-US" sz="4400" b="1" dirty="0">
              <a:ln w="19050">
                <a:solidFill>
                  <a:schemeClr val="bg1"/>
                </a:solidFill>
              </a:ln>
              <a:solidFill>
                <a:srgbClr val="E600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376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4812" y="260647"/>
            <a:ext cx="75543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latin typeface="Calibri" pitchFamily="34" charset="0"/>
                <a:cs typeface="Arial" pitchFamily="34" charset="0"/>
              </a:rPr>
              <a:t>Pro-Partner Members Profile</a:t>
            </a:r>
            <a:endParaRPr lang="zh-TW" altLang="en-US" sz="48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431552" y="1597303"/>
            <a:ext cx="108000" cy="108000"/>
          </a:xfrm>
          <a:prstGeom prst="ellipse">
            <a:avLst/>
          </a:prstGeom>
          <a:solidFill>
            <a:srgbClr val="E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11560" y="1412776"/>
            <a:ext cx="764395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February 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2017, </a:t>
            </a:r>
            <a:r>
              <a:rPr lang="en-US" altLang="zh-TW" sz="2500" b="1" dirty="0" smtClean="0">
                <a:latin typeface="Calibri" pitchFamily="34" charset="0"/>
                <a:cs typeface="Arial" pitchFamily="34" charset="0"/>
              </a:rPr>
              <a:t>Pro-Partner has 194,006 active members</a:t>
            </a:r>
            <a:endParaRPr lang="zh-TW" altLang="en-US" sz="25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24852" y="3072666"/>
            <a:ext cx="910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1B79C4"/>
                </a:solidFill>
                <a:latin typeface="Arial" pitchFamily="34" charset="0"/>
                <a:cs typeface="Arial" pitchFamily="34" charset="0"/>
              </a:rPr>
              <a:t>1.18%</a:t>
            </a:r>
            <a:endParaRPr lang="zh-TW" altLang="en-US" sz="2000" b="1" dirty="0">
              <a:solidFill>
                <a:srgbClr val="1B79C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42425" y="3072666"/>
            <a:ext cx="105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24809E"/>
                </a:solidFill>
                <a:latin typeface="Arial" pitchFamily="34" charset="0"/>
                <a:cs typeface="Arial" pitchFamily="34" charset="0"/>
              </a:rPr>
              <a:t>14.24%</a:t>
            </a:r>
            <a:endParaRPr lang="zh-TW" altLang="en-US" sz="2000" b="1" dirty="0">
              <a:solidFill>
                <a:srgbClr val="24809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04031" y="3072666"/>
            <a:ext cx="105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3C9351"/>
                </a:solidFill>
                <a:latin typeface="Arial" pitchFamily="34" charset="0"/>
                <a:cs typeface="Arial" pitchFamily="34" charset="0"/>
              </a:rPr>
              <a:t>35.36%</a:t>
            </a:r>
            <a:endParaRPr lang="zh-TW" altLang="en-US" sz="2000" b="1" dirty="0">
              <a:solidFill>
                <a:srgbClr val="3C935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20255" y="3072666"/>
            <a:ext cx="105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70AD0C"/>
                </a:solidFill>
                <a:latin typeface="Arial" pitchFamily="34" charset="0"/>
                <a:cs typeface="Arial" pitchFamily="34" charset="0"/>
              </a:rPr>
              <a:t>23.46%</a:t>
            </a:r>
            <a:endParaRPr lang="zh-TW" altLang="en-US" sz="2000" b="1" dirty="0">
              <a:solidFill>
                <a:srgbClr val="70AD0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9592" y="5189130"/>
            <a:ext cx="105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98A900"/>
                </a:solidFill>
                <a:latin typeface="Arial" pitchFamily="34" charset="0"/>
                <a:cs typeface="Arial" pitchFamily="34" charset="0"/>
              </a:rPr>
              <a:t>15.30%</a:t>
            </a:r>
            <a:endParaRPr lang="zh-TW" altLang="en-US" sz="2000" b="1" dirty="0">
              <a:solidFill>
                <a:srgbClr val="98A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05889" y="5189130"/>
            <a:ext cx="910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C08C00"/>
                </a:solidFill>
                <a:latin typeface="Arial" pitchFamily="34" charset="0"/>
                <a:cs typeface="Arial" pitchFamily="34" charset="0"/>
              </a:rPr>
              <a:t>8.19%</a:t>
            </a:r>
            <a:endParaRPr lang="zh-TW" altLang="en-US" sz="2000" b="1" dirty="0">
              <a:solidFill>
                <a:srgbClr val="C08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174690" y="5189130"/>
            <a:ext cx="910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D87C00"/>
                </a:solidFill>
                <a:latin typeface="Arial" pitchFamily="34" charset="0"/>
                <a:cs typeface="Arial" pitchFamily="34" charset="0"/>
              </a:rPr>
              <a:t>1.91%</a:t>
            </a:r>
            <a:endParaRPr lang="zh-TW" altLang="en-US" sz="2000" b="1" dirty="0">
              <a:solidFill>
                <a:srgbClr val="D87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190914" y="5189130"/>
            <a:ext cx="910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smtClean="0">
                <a:solidFill>
                  <a:srgbClr val="E87000"/>
                </a:solidFill>
                <a:latin typeface="Arial" pitchFamily="34" charset="0"/>
                <a:cs typeface="Arial" pitchFamily="34" charset="0"/>
              </a:rPr>
              <a:t>0.35%</a:t>
            </a:r>
            <a:endParaRPr lang="zh-TW" altLang="en-US" sz="2000" b="1" dirty="0">
              <a:solidFill>
                <a:srgbClr val="E87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904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18175" y="280541"/>
            <a:ext cx="80395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 smtClean="0">
                <a:latin typeface="Calibri" pitchFamily="34" charset="0"/>
                <a:cs typeface="Arial" pitchFamily="34" charset="0"/>
              </a:rPr>
              <a:t>2016 - Pro-Partner </a:t>
            </a:r>
            <a:r>
              <a:rPr lang="en-US" altLang="zh-TW" sz="4400" b="1" dirty="0">
                <a:latin typeface="Calibri" pitchFamily="34" charset="0"/>
                <a:cs typeface="Arial" pitchFamily="34" charset="0"/>
              </a:rPr>
              <a:t>Top </a:t>
            </a:r>
            <a:r>
              <a:rPr lang="en-US" altLang="zh-TW" sz="4400" b="1" dirty="0" smtClean="0">
                <a:latin typeface="Calibri" pitchFamily="34" charset="0"/>
                <a:cs typeface="Arial" pitchFamily="34" charset="0"/>
              </a:rPr>
              <a:t>4 </a:t>
            </a:r>
            <a:r>
              <a:rPr lang="en-US" altLang="zh-TW" sz="4400" b="1" dirty="0">
                <a:latin typeface="Calibri" pitchFamily="34" charset="0"/>
                <a:cs typeface="Arial" pitchFamily="34" charset="0"/>
              </a:rPr>
              <a:t>Products</a:t>
            </a:r>
            <a:endParaRPr lang="zh-TW" altLang="en-US" sz="44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24008" y="1568986"/>
            <a:ext cx="2852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1. </a:t>
            </a:r>
            <a:r>
              <a:rPr lang="en-US" altLang="zh-TW" sz="2000" b="1" dirty="0"/>
              <a:t>Probiotics &amp; Prebiotics</a:t>
            </a:r>
            <a:endParaRPr lang="en-US" altLang="zh-TW" sz="2000" b="1" dirty="0" smtClean="0">
              <a:latin typeface="Calibri" pitchFamily="34" charset="0"/>
              <a:cs typeface="Arial" pitchFamily="34" charset="0"/>
            </a:endParaRPr>
          </a:p>
          <a:p>
            <a:pPr algn="ctr"/>
            <a:r>
              <a:rPr lang="en-US" altLang="zh-TW" sz="2000" b="1" dirty="0" smtClean="0">
                <a:latin typeface="Calibri" pitchFamily="34" charset="0"/>
                <a:cs typeface="Arial" pitchFamily="34" charset="0"/>
              </a:rPr>
              <a:t>32.16%</a:t>
            </a:r>
            <a:endParaRPr lang="zh-TW" altLang="en-US" sz="2000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87648" y="4761488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/>
              <a:t>2</a:t>
            </a:r>
            <a:r>
              <a:rPr lang="en-US" altLang="zh-TW" sz="2000" b="1" dirty="0" smtClean="0"/>
              <a:t>. 995</a:t>
            </a:r>
            <a:r>
              <a:rPr lang="zh-TW" altLang="en-US" sz="2000" b="1" dirty="0" smtClean="0"/>
              <a:t> </a:t>
            </a:r>
            <a:r>
              <a:rPr lang="en-US" altLang="zh-TW" sz="2000" b="1" dirty="0" smtClean="0"/>
              <a:t>Nutrition </a:t>
            </a:r>
            <a:r>
              <a:rPr lang="en-US" altLang="zh-TW" sz="2000" b="1" dirty="0"/>
              <a:t>Aqua</a:t>
            </a:r>
          </a:p>
          <a:p>
            <a:r>
              <a:rPr lang="en-US" altLang="zh-TW" sz="2000" b="1" dirty="0" smtClean="0"/>
              <a:t>    14.84%</a:t>
            </a:r>
            <a:endParaRPr lang="zh-TW" altLang="en-US" sz="2000" b="1" dirty="0"/>
          </a:p>
        </p:txBody>
      </p:sp>
      <p:sp>
        <p:nvSpPr>
          <p:cNvPr id="12" name="矩形 11"/>
          <p:cNvSpPr/>
          <p:nvPr/>
        </p:nvSpPr>
        <p:spPr>
          <a:xfrm>
            <a:off x="3807194" y="5601434"/>
            <a:ext cx="1988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/>
              <a:t>3.</a:t>
            </a:r>
            <a:r>
              <a:rPr lang="en-US" altLang="zh-TW" sz="2000" dirty="0"/>
              <a:t> </a:t>
            </a:r>
            <a:r>
              <a:rPr lang="en-US" altLang="zh-TW" sz="2000" b="1" dirty="0" err="1"/>
              <a:t>Antrodia</a:t>
            </a:r>
            <a:r>
              <a:rPr lang="en-US" altLang="zh-TW" sz="2000" b="1" dirty="0"/>
              <a:t> Aqua</a:t>
            </a:r>
          </a:p>
          <a:p>
            <a:pPr algn="ctr"/>
            <a:r>
              <a:rPr lang="en-US" altLang="zh-TW" sz="2000" b="1" dirty="0" smtClean="0"/>
              <a:t>11.81%</a:t>
            </a:r>
            <a:endParaRPr lang="zh-TW" altLang="en-US" sz="2000" b="1" dirty="0"/>
          </a:p>
        </p:txBody>
      </p:sp>
      <p:sp>
        <p:nvSpPr>
          <p:cNvPr id="13" name="矩形 12"/>
          <p:cNvSpPr/>
          <p:nvPr/>
        </p:nvSpPr>
        <p:spPr>
          <a:xfrm>
            <a:off x="24705" y="4252000"/>
            <a:ext cx="233192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2000" b="1" dirty="0"/>
              <a:t>4</a:t>
            </a:r>
            <a:r>
              <a:rPr lang="en-US" altLang="zh-TW" sz="2000" b="1" dirty="0" smtClean="0"/>
              <a:t>.</a:t>
            </a:r>
            <a:r>
              <a:rPr lang="en-US" altLang="zh-TW" sz="2000" dirty="0" smtClean="0"/>
              <a:t> </a:t>
            </a:r>
            <a:r>
              <a:rPr lang="en-US" altLang="zh-TW" sz="2000" b="1" dirty="0"/>
              <a:t>Meal </a:t>
            </a:r>
            <a:r>
              <a:rPr lang="en-US" altLang="zh-TW" sz="2000" b="1" dirty="0" smtClean="0"/>
              <a:t>Supplement</a:t>
            </a:r>
          </a:p>
          <a:p>
            <a:pPr algn="ctr"/>
            <a:r>
              <a:rPr lang="en-US" altLang="zh-TW" sz="1600" b="1" dirty="0" smtClean="0"/>
              <a:t>(</a:t>
            </a:r>
            <a:r>
              <a:rPr lang="en-US" altLang="zh-TW" sz="1600" b="1" dirty="0"/>
              <a:t>Original</a:t>
            </a:r>
            <a:r>
              <a:rPr lang="en-US" altLang="zh-TW" sz="1600" b="1" dirty="0" smtClean="0"/>
              <a:t>)</a:t>
            </a:r>
          </a:p>
          <a:p>
            <a:pPr algn="ctr"/>
            <a:r>
              <a:rPr lang="en-US" altLang="zh-TW" sz="2000" b="1" dirty="0" smtClean="0"/>
              <a:t>5.4%</a:t>
            </a:r>
            <a:endParaRPr lang="zh-TW" altLang="en-US" sz="2000" b="1" dirty="0"/>
          </a:p>
        </p:txBody>
      </p:sp>
      <p:sp>
        <p:nvSpPr>
          <p:cNvPr id="16" name="矩形 15"/>
          <p:cNvSpPr/>
          <p:nvPr/>
        </p:nvSpPr>
        <p:spPr>
          <a:xfrm>
            <a:off x="1763688" y="1531759"/>
            <a:ext cx="10006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/>
              <a:t>5.Other</a:t>
            </a:r>
          </a:p>
          <a:p>
            <a:pPr algn="ctr"/>
            <a:r>
              <a:rPr lang="en-US" altLang="zh-TW" sz="2000" b="1" dirty="0" smtClean="0"/>
              <a:t>35.79%</a:t>
            </a:r>
            <a:endParaRPr lang="zh-TW" altLang="en-US" sz="2000" b="1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24" y="1916832"/>
            <a:ext cx="1402080" cy="79077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340" y="5124009"/>
            <a:ext cx="1195079" cy="87718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401" y="5506091"/>
            <a:ext cx="1082519" cy="803229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0" y="3477695"/>
            <a:ext cx="1380222" cy="774305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131D-20C5-45B2-BE49-26BE25CF1353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661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4083</TotalTime>
  <Words>785</Words>
  <Application>Microsoft Office PowerPoint</Application>
  <PresentationFormat>如螢幕大小 (4:3)</PresentationFormat>
  <Paragraphs>208</Paragraphs>
  <Slides>26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汪致勳</dc:creator>
  <cp:lastModifiedBy>曾德楷</cp:lastModifiedBy>
  <cp:revision>196</cp:revision>
  <cp:lastPrinted>2016-03-01T02:37:59Z</cp:lastPrinted>
  <dcterms:created xsi:type="dcterms:W3CDTF">2016-02-15T09:16:57Z</dcterms:created>
  <dcterms:modified xsi:type="dcterms:W3CDTF">2017-03-16T06:50:03Z</dcterms:modified>
</cp:coreProperties>
</file>